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62" r:id="rId5"/>
    <p:sldId id="263" r:id="rId6"/>
    <p:sldId id="264" r:id="rId7"/>
    <p:sldId id="259" r:id="rId8"/>
    <p:sldId id="265" r:id="rId9"/>
    <p:sldId id="266" r:id="rId10"/>
    <p:sldId id="267" r:id="rId11"/>
    <p:sldId id="268"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0000" autoAdjust="0"/>
  </p:normalViewPr>
  <p:slideViewPr>
    <p:cSldViewPr snapToGrid="0">
      <p:cViewPr varScale="1">
        <p:scale>
          <a:sx n="75" d="100"/>
          <a:sy n="75" d="100"/>
        </p:scale>
        <p:origin x="516" y="36"/>
      </p:cViewPr>
      <p:guideLst/>
    </p:cSldViewPr>
  </p:slideViewPr>
  <p:outlineViewPr>
    <p:cViewPr>
      <p:scale>
        <a:sx n="33" d="100"/>
        <a:sy n="33" d="100"/>
      </p:scale>
      <p:origin x="0" y="-440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618877828950677E-3"/>
          <c:y val="0"/>
          <c:w val="0.6466196206606255"/>
          <c:h val="0.95238095238095233"/>
        </c:manualLayout>
      </c:layout>
      <c:pieChart>
        <c:varyColors val="1"/>
        <c:ser>
          <c:idx val="0"/>
          <c:order val="0"/>
          <c:tx>
            <c:strRef>
              <c:f>Sheet1!$B$1</c:f>
              <c:strCache>
                <c:ptCount val="1"/>
                <c:pt idx="0">
                  <c:v>Column1</c:v>
                </c:pt>
              </c:strCache>
            </c:strRef>
          </c:tx>
          <c:dPt>
            <c:idx val="0"/>
            <c:bubble3D val="0"/>
            <c:spPr>
              <a:solidFill>
                <a:schemeClr val="accent6"/>
              </a:solidFill>
            </c:spPr>
            <c:extLst>
              <c:ext xmlns:c16="http://schemas.microsoft.com/office/drawing/2014/chart" uri="{C3380CC4-5D6E-409C-BE32-E72D297353CC}">
                <c16:uniqueId val="{00000000-511F-4529-8D3E-6579C24041F5}"/>
              </c:ext>
            </c:extLst>
          </c:dPt>
          <c:dPt>
            <c:idx val="1"/>
            <c:bubble3D val="0"/>
            <c:spPr>
              <a:solidFill>
                <a:schemeClr val="accent2"/>
              </a:solidFill>
            </c:spPr>
            <c:extLst>
              <c:ext xmlns:c16="http://schemas.microsoft.com/office/drawing/2014/chart" uri="{C3380CC4-5D6E-409C-BE32-E72D297353CC}">
                <c16:uniqueId val="{00000001-511F-4529-8D3E-6579C24041F5}"/>
              </c:ext>
            </c:extLst>
          </c:dPt>
          <c:dPt>
            <c:idx val="2"/>
            <c:bubble3D val="0"/>
            <c:spPr>
              <a:solidFill>
                <a:schemeClr val="accent5">
                  <a:lumMod val="20000"/>
                  <a:lumOff val="80000"/>
                </a:schemeClr>
              </a:solidFill>
            </c:spPr>
            <c:extLst>
              <c:ext xmlns:c16="http://schemas.microsoft.com/office/drawing/2014/chart" uri="{C3380CC4-5D6E-409C-BE32-E72D297353CC}">
                <c16:uniqueId val="{00000002-511F-4529-8D3E-6579C24041F5}"/>
              </c:ext>
            </c:extLst>
          </c:dPt>
          <c:dLbls>
            <c:dLbl>
              <c:idx val="2"/>
              <c:spPr/>
              <c:txPr>
                <a:bodyPr/>
                <a:lstStyle/>
                <a:p>
                  <a:pPr>
                    <a:defRPr sz="1129" b="1">
                      <a:solidFill>
                        <a:schemeClr val="tx1"/>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2-511F-4529-8D3E-6579C24041F5}"/>
                </c:ext>
              </c:extLst>
            </c:dLbl>
            <c:dLbl>
              <c:idx val="3"/>
              <c:spPr/>
              <c:txPr>
                <a:bodyPr/>
                <a:lstStyle/>
                <a:p>
                  <a:pPr>
                    <a:defRPr sz="1129" b="1">
                      <a:solidFill>
                        <a:srgbClr val="000000"/>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6-5EF7-4F8C-B27C-F53A758BD977}"/>
                </c:ext>
              </c:extLst>
            </c:dLbl>
            <c:spPr>
              <a:noFill/>
              <a:ln>
                <a:noFill/>
              </a:ln>
              <a:effectLst/>
            </c:spPr>
            <c:txPr>
              <a:bodyPr/>
              <a:lstStyle/>
              <a:p>
                <a:pPr>
                  <a:defRPr sz="1129" b="1">
                    <a:solidFill>
                      <a:schemeClr val="bg1"/>
                    </a:solidFill>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Process</c:v>
                </c:pt>
                <c:pt idx="1">
                  <c:v>Information</c:v>
                </c:pt>
                <c:pt idx="2">
                  <c:v>Environment</c:v>
                </c:pt>
              </c:strCache>
            </c:strRef>
          </c:cat>
          <c:val>
            <c:numRef>
              <c:f>Sheet1!$B$2:$B$4</c:f>
              <c:numCache>
                <c:formatCode>0%</c:formatCode>
                <c:ptCount val="3"/>
                <c:pt idx="0">
                  <c:v>0.56000000000000005</c:v>
                </c:pt>
                <c:pt idx="1">
                  <c:v>0.41</c:v>
                </c:pt>
                <c:pt idx="2">
                  <c:v>0.03</c:v>
                </c:pt>
              </c:numCache>
            </c:numRef>
          </c:val>
          <c:extLst>
            <c:ext xmlns:c16="http://schemas.microsoft.com/office/drawing/2014/chart" uri="{C3380CC4-5D6E-409C-BE32-E72D297353CC}">
              <c16:uniqueId val="{00000004-511F-4529-8D3E-6579C24041F5}"/>
            </c:ext>
          </c:extLst>
        </c:ser>
        <c:dLbls>
          <c:showLegendKey val="0"/>
          <c:showVal val="1"/>
          <c:showCatName val="0"/>
          <c:showSerName val="0"/>
          <c:showPercent val="0"/>
          <c:showBubbleSize val="0"/>
          <c:showLeaderLines val="1"/>
        </c:dLbls>
        <c:firstSliceAng val="0"/>
      </c:pieChart>
    </c:plotArea>
    <c:legend>
      <c:legendPos val="r"/>
      <c:layout>
        <c:manualLayout>
          <c:xMode val="edge"/>
          <c:yMode val="edge"/>
          <c:x val="0.65801886792452835"/>
          <c:y val="0.30357142857142855"/>
          <c:w val="0.34067299315954108"/>
          <c:h val="0.22365411480822961"/>
        </c:manualLayout>
      </c:layout>
      <c:overlay val="0"/>
      <c:txPr>
        <a:bodyPr/>
        <a:lstStyle/>
        <a:p>
          <a:pPr>
            <a:defRPr sz="1129">
              <a:solidFill>
                <a:schemeClr val="tx1"/>
              </a:solidFill>
            </a:defRPr>
          </a:pPr>
          <a:endParaRPr lang="en-US"/>
        </a:p>
      </c:txPr>
    </c:legend>
    <c:plotVisOnly val="1"/>
    <c:dispBlanksAs val="zero"/>
    <c:showDLblsOverMax val="0"/>
  </c:chart>
  <c:txPr>
    <a:bodyPr/>
    <a:lstStyle/>
    <a:p>
      <a:pPr>
        <a:defRPr sz="1693"/>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618877828950699E-3"/>
          <c:y val="0"/>
          <c:w val="0.64661962066062584"/>
          <c:h val="0.95238095238095233"/>
        </c:manualLayout>
      </c:layout>
      <c:pieChart>
        <c:varyColors val="1"/>
        <c:ser>
          <c:idx val="0"/>
          <c:order val="0"/>
          <c:tx>
            <c:strRef>
              <c:f>Sheet1!$B$1</c:f>
              <c:strCache>
                <c:ptCount val="1"/>
                <c:pt idx="0">
                  <c:v>Column1</c:v>
                </c:pt>
              </c:strCache>
            </c:strRef>
          </c:tx>
          <c:dPt>
            <c:idx val="0"/>
            <c:bubble3D val="0"/>
            <c:spPr>
              <a:solidFill>
                <a:schemeClr val="accent6"/>
              </a:solidFill>
            </c:spPr>
            <c:extLst>
              <c:ext xmlns:c16="http://schemas.microsoft.com/office/drawing/2014/chart" uri="{C3380CC4-5D6E-409C-BE32-E72D297353CC}">
                <c16:uniqueId val="{00000000-1A52-4CCE-A231-998646315CE5}"/>
              </c:ext>
            </c:extLst>
          </c:dPt>
          <c:dPt>
            <c:idx val="1"/>
            <c:bubble3D val="0"/>
            <c:spPr>
              <a:solidFill>
                <a:schemeClr val="accent2"/>
              </a:solidFill>
            </c:spPr>
            <c:extLst>
              <c:ext xmlns:c16="http://schemas.microsoft.com/office/drawing/2014/chart" uri="{C3380CC4-5D6E-409C-BE32-E72D297353CC}">
                <c16:uniqueId val="{00000001-1A52-4CCE-A231-998646315CE5}"/>
              </c:ext>
            </c:extLst>
          </c:dPt>
          <c:dPt>
            <c:idx val="2"/>
            <c:bubble3D val="0"/>
            <c:spPr>
              <a:solidFill>
                <a:schemeClr val="accent5">
                  <a:lumMod val="20000"/>
                  <a:lumOff val="80000"/>
                </a:schemeClr>
              </a:solidFill>
            </c:spPr>
            <c:extLst>
              <c:ext xmlns:c16="http://schemas.microsoft.com/office/drawing/2014/chart" uri="{C3380CC4-5D6E-409C-BE32-E72D297353CC}">
                <c16:uniqueId val="{00000002-1A52-4CCE-A231-998646315CE5}"/>
              </c:ext>
            </c:extLst>
          </c:dPt>
          <c:dLbls>
            <c:dLbl>
              <c:idx val="2"/>
              <c:spPr/>
              <c:txPr>
                <a:bodyPr/>
                <a:lstStyle/>
                <a:p>
                  <a:pPr>
                    <a:defRPr sz="1129" b="1">
                      <a:solidFill>
                        <a:schemeClr val="tx1"/>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2-1A52-4CCE-A231-998646315CE5}"/>
                </c:ext>
              </c:extLst>
            </c:dLbl>
            <c:dLbl>
              <c:idx val="3"/>
              <c:spPr/>
              <c:txPr>
                <a:bodyPr/>
                <a:lstStyle/>
                <a:p>
                  <a:pPr>
                    <a:defRPr sz="1129" b="1">
                      <a:solidFill>
                        <a:srgbClr val="000000"/>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6-DA23-49BA-8DF2-4EF022380743}"/>
                </c:ext>
              </c:extLst>
            </c:dLbl>
            <c:spPr>
              <a:noFill/>
              <a:ln>
                <a:noFill/>
              </a:ln>
              <a:effectLst/>
            </c:spPr>
            <c:txPr>
              <a:bodyPr/>
              <a:lstStyle/>
              <a:p>
                <a:pPr>
                  <a:defRPr sz="1129" b="1">
                    <a:solidFill>
                      <a:schemeClr val="bg1"/>
                    </a:solidFill>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Process</c:v>
                </c:pt>
                <c:pt idx="1">
                  <c:v>Information</c:v>
                </c:pt>
                <c:pt idx="2">
                  <c:v>Environment</c:v>
                </c:pt>
              </c:strCache>
            </c:strRef>
          </c:cat>
          <c:val>
            <c:numRef>
              <c:f>Sheet1!$B$2:$B$4</c:f>
              <c:numCache>
                <c:formatCode>0%</c:formatCode>
                <c:ptCount val="3"/>
                <c:pt idx="0">
                  <c:v>0.47</c:v>
                </c:pt>
                <c:pt idx="1">
                  <c:v>0.47</c:v>
                </c:pt>
                <c:pt idx="2">
                  <c:v>0.06</c:v>
                </c:pt>
              </c:numCache>
            </c:numRef>
          </c:val>
          <c:extLst>
            <c:ext xmlns:c16="http://schemas.microsoft.com/office/drawing/2014/chart" uri="{C3380CC4-5D6E-409C-BE32-E72D297353CC}">
              <c16:uniqueId val="{00000004-1A52-4CCE-A231-998646315CE5}"/>
            </c:ext>
          </c:extLst>
        </c:ser>
        <c:dLbls>
          <c:showLegendKey val="0"/>
          <c:showVal val="1"/>
          <c:showCatName val="0"/>
          <c:showSerName val="0"/>
          <c:showPercent val="0"/>
          <c:showBubbleSize val="0"/>
          <c:showLeaderLines val="1"/>
        </c:dLbls>
        <c:firstSliceAng val="0"/>
      </c:pieChart>
    </c:plotArea>
    <c:legend>
      <c:legendPos val="r"/>
      <c:layout>
        <c:manualLayout>
          <c:xMode val="edge"/>
          <c:yMode val="edge"/>
          <c:x val="0.65801886792452835"/>
          <c:y val="0.30357142857142855"/>
          <c:w val="0.34198102263067637"/>
          <c:h val="0.22365411480822961"/>
        </c:manualLayout>
      </c:layout>
      <c:overlay val="0"/>
      <c:txPr>
        <a:bodyPr/>
        <a:lstStyle/>
        <a:p>
          <a:pPr>
            <a:defRPr sz="1129">
              <a:solidFill>
                <a:schemeClr val="tx1"/>
              </a:solidFill>
            </a:defRPr>
          </a:pPr>
          <a:endParaRPr lang="en-US"/>
        </a:p>
      </c:txPr>
    </c:legend>
    <c:plotVisOnly val="1"/>
    <c:dispBlanksAs val="zero"/>
    <c:showDLblsOverMax val="0"/>
  </c:chart>
  <c:txPr>
    <a:bodyPr/>
    <a:lstStyle/>
    <a:p>
      <a:pPr>
        <a:defRPr sz="1693"/>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C082CD-0F82-45F9-B423-F357126490EA}" type="datetimeFigureOut">
              <a:rPr lang="en-US" smtClean="0"/>
              <a:t>01/14/2019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0C1413-C6EE-4DFC-B279-8205A5165194}" type="slidenum">
              <a:rPr lang="en-US" smtClean="0"/>
              <a:t>‹#›</a:t>
            </a:fld>
            <a:endParaRPr lang="en-US"/>
          </a:p>
        </p:txBody>
      </p:sp>
    </p:spTree>
    <p:extLst>
      <p:ext uri="{BB962C8B-B14F-4D97-AF65-F5344CB8AC3E}">
        <p14:creationId xmlns:p14="http://schemas.microsoft.com/office/powerpoint/2010/main" val="295465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Gail Industries services are designed around the following tools and technologies:</a:t>
            </a:r>
          </a:p>
          <a:p>
            <a:pPr lvl="0"/>
            <a:r>
              <a:rPr lang="en-US" sz="1200" b="1" kern="1200" dirty="0">
                <a:solidFill>
                  <a:schemeClr val="tx1"/>
                </a:solidFill>
                <a:effectLst/>
                <a:latin typeface="+mn-lt"/>
                <a:ea typeface="+mn-ea"/>
                <a:cs typeface="+mn-cs"/>
              </a:rPr>
              <a:t>Data Capture and Imaging </a:t>
            </a:r>
            <a:r>
              <a:rPr lang="en-US" sz="1200" kern="1200" dirty="0">
                <a:solidFill>
                  <a:schemeClr val="tx1"/>
                </a:solidFill>
                <a:effectLst/>
                <a:latin typeface="+mn-lt"/>
                <a:ea typeface="+mn-ea"/>
                <a:cs typeface="+mn-cs"/>
              </a:rPr>
              <a:t>– real-time instrument imaging and data capture—provides imaging, accountability and reporting of checks and remitted payments.</a:t>
            </a:r>
          </a:p>
          <a:p>
            <a:pPr lvl="0"/>
            <a:r>
              <a:rPr lang="en-US" sz="1200" b="1" kern="1200" dirty="0">
                <a:solidFill>
                  <a:schemeClr val="tx1"/>
                </a:solidFill>
                <a:effectLst/>
                <a:latin typeface="+mn-lt"/>
                <a:ea typeface="+mn-ea"/>
                <a:cs typeface="+mn-cs"/>
              </a:rPr>
              <a:t>Invoice Management and Reporting </a:t>
            </a:r>
            <a:r>
              <a:rPr lang="en-US" sz="1200" kern="1200" dirty="0">
                <a:solidFill>
                  <a:schemeClr val="tx1"/>
                </a:solidFill>
                <a:effectLst/>
                <a:latin typeface="+mn-lt"/>
                <a:ea typeface="+mn-ea"/>
                <a:cs typeface="+mn-cs"/>
              </a:rPr>
              <a:t>– data correction and maintenance utilizing automated payment auditing and historical analysis. A browser-based application is available for internal SCOPE and </a:t>
            </a:r>
            <a:r>
              <a:rPr lang="en-US" sz="1200" kern="1200" dirty="0" err="1">
                <a:solidFill>
                  <a:schemeClr val="tx1"/>
                </a:solidFill>
                <a:effectLst/>
                <a:latin typeface="+mn-lt"/>
                <a:ea typeface="+mn-ea"/>
                <a:cs typeface="+mn-cs"/>
              </a:rPr>
              <a:t>Smallville</a:t>
            </a:r>
            <a:r>
              <a:rPr lang="en-US" sz="1200" kern="1200" dirty="0">
                <a:solidFill>
                  <a:schemeClr val="tx1"/>
                </a:solidFill>
                <a:effectLst/>
                <a:latin typeface="+mn-lt"/>
                <a:ea typeface="+mn-ea"/>
                <a:cs typeface="+mn-cs"/>
              </a:rPr>
              <a:t> staff to perform administrative functions. A separate internet-accessible payment portal allows for citizens, business owners, and others to view invoices and make payments.</a:t>
            </a:r>
          </a:p>
          <a:p>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t>3</a:t>
            </a:fld>
            <a:endParaRPr lang="en-US"/>
          </a:p>
        </p:txBody>
      </p:sp>
    </p:spTree>
    <p:extLst>
      <p:ext uri="{BB962C8B-B14F-4D97-AF65-F5344CB8AC3E}">
        <p14:creationId xmlns:p14="http://schemas.microsoft.com/office/powerpoint/2010/main" val="700346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servers supporting the CCS are housed within the SCOPE server room (also known as the data center) and are managed by Gail Industries’ IT staff. The IT staff provides the following services:</a:t>
            </a:r>
          </a:p>
          <a:p>
            <a:pPr lvl="0"/>
            <a:r>
              <a:rPr lang="en-US" sz="1200" kern="1200" dirty="0">
                <a:solidFill>
                  <a:schemeClr val="tx1"/>
                </a:solidFill>
                <a:effectLst/>
                <a:latin typeface="+mn-lt"/>
                <a:ea typeface="+mn-ea"/>
                <a:cs typeface="+mn-cs"/>
              </a:rPr>
              <a:t>Firewall management – monitoring and management of the firewall systems and networks on a 24/7/365 basis. This,</a:t>
            </a:r>
            <a:r>
              <a:rPr lang="en-US" sz="1200" kern="1200" baseline="0" dirty="0">
                <a:solidFill>
                  <a:schemeClr val="tx1"/>
                </a:solidFill>
                <a:effectLst/>
                <a:latin typeface="+mn-lt"/>
                <a:ea typeface="+mn-ea"/>
                <a:cs typeface="+mn-cs"/>
              </a:rPr>
              <a:t> specifically entails; blocking confidential information from leaving your network, keeping your employees away from malicious sites, slamming doors on latest exploits, and ensuring regulatory compliance.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Network monitoring – proactive network and server monitoring services to help maximize system performance and uptime.</a:t>
            </a:r>
          </a:p>
          <a:p>
            <a:pPr lvl="0"/>
            <a:r>
              <a:rPr lang="en-US" sz="1200" kern="1200" dirty="0">
                <a:solidFill>
                  <a:schemeClr val="tx1"/>
                </a:solidFill>
                <a:effectLst/>
                <a:latin typeface="+mn-lt"/>
                <a:ea typeface="+mn-ea"/>
                <a:cs typeface="+mn-cs"/>
              </a:rPr>
              <a:t>Data backup – data backup services for the production, payment, imaging, and balancing data.</a:t>
            </a:r>
          </a:p>
          <a:p>
            <a:pPr lvl="0"/>
            <a:r>
              <a:rPr lang="en-US" sz="1200" kern="1200" dirty="0">
                <a:solidFill>
                  <a:schemeClr val="tx1"/>
                </a:solidFill>
                <a:effectLst/>
                <a:latin typeface="+mn-lt"/>
                <a:ea typeface="+mn-ea"/>
                <a:cs typeface="+mn-cs"/>
              </a:rPr>
              <a:t>Incident management – IT incident monitoring, documentation, and resolution management.</a:t>
            </a:r>
          </a:p>
          <a:p>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t>4</a:t>
            </a:fld>
            <a:endParaRPr lang="en-US"/>
          </a:p>
        </p:txBody>
      </p:sp>
    </p:spTree>
    <p:extLst>
      <p:ext uri="{BB962C8B-B14F-4D97-AF65-F5344CB8AC3E}">
        <p14:creationId xmlns:p14="http://schemas.microsoft.com/office/powerpoint/2010/main" val="3375586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proposed plan should</a:t>
            </a:r>
            <a:r>
              <a:rPr lang="en-US" baseline="0" dirty="0"/>
              <a:t> be focused on improving the software challenges that have been faced within the operation of the last updates. Security sense is an important factor that the plan should swell on. The representation in the figure above represents what was and what is purposed in this plan!</a:t>
            </a:r>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t>5</a:t>
            </a:fld>
            <a:endParaRPr lang="en-US"/>
          </a:p>
        </p:txBody>
      </p:sp>
    </p:spTree>
    <p:extLst>
      <p:ext uri="{BB962C8B-B14F-4D97-AF65-F5344CB8AC3E}">
        <p14:creationId xmlns:p14="http://schemas.microsoft.com/office/powerpoint/2010/main" val="2475800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t>6</a:t>
            </a:fld>
            <a:endParaRPr lang="en-US"/>
          </a:p>
        </p:txBody>
      </p:sp>
    </p:spTree>
    <p:extLst>
      <p:ext uri="{BB962C8B-B14F-4D97-AF65-F5344CB8AC3E}">
        <p14:creationId xmlns:p14="http://schemas.microsoft.com/office/powerpoint/2010/main" val="1389449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t>7</a:t>
            </a:fld>
            <a:endParaRPr lang="en-US"/>
          </a:p>
        </p:txBody>
      </p:sp>
    </p:spTree>
    <p:extLst>
      <p:ext uri="{BB962C8B-B14F-4D97-AF65-F5344CB8AC3E}">
        <p14:creationId xmlns:p14="http://schemas.microsoft.com/office/powerpoint/2010/main" val="286210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01/14/2019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2" y="1955377"/>
            <a:ext cx="8915399" cy="753533"/>
          </a:xfrm>
        </p:spPr>
        <p:txBody>
          <a:bodyPr>
            <a:normAutofit/>
          </a:bodyPr>
          <a:lstStyle/>
          <a:p>
            <a:r>
              <a:rPr lang="en-US" sz="3200" dirty="0"/>
              <a:t>SCOPE’S FORTHCOMING IT AUDIT </a:t>
            </a:r>
          </a:p>
        </p:txBody>
      </p:sp>
      <p:sp>
        <p:nvSpPr>
          <p:cNvPr id="3" name="Subtitle 2"/>
          <p:cNvSpPr>
            <a:spLocks noGrp="1"/>
          </p:cNvSpPr>
          <p:nvPr>
            <p:ph type="subTitle" idx="1"/>
          </p:nvPr>
        </p:nvSpPr>
        <p:spPr>
          <a:xfrm>
            <a:off x="2589213" y="2846069"/>
            <a:ext cx="8915399" cy="2651761"/>
          </a:xfrm>
        </p:spPr>
        <p:txBody>
          <a:bodyPr/>
          <a:lstStyle/>
          <a:p>
            <a:pPr algn="ctr"/>
            <a:endParaRPr lang="en-GB" dirty="0"/>
          </a:p>
          <a:p>
            <a:pPr algn="ctr"/>
            <a:r>
              <a:rPr lang="en-GB"/>
              <a:t>University </a:t>
            </a:r>
            <a:r>
              <a:rPr lang="en-GB" dirty="0"/>
              <a:t>of Phoenix</a:t>
            </a:r>
          </a:p>
          <a:p>
            <a:pPr algn="ctr"/>
            <a:r>
              <a:rPr lang="en-GB" dirty="0"/>
              <a:t>12/23/2018</a:t>
            </a:r>
          </a:p>
        </p:txBody>
      </p:sp>
    </p:spTree>
    <p:extLst>
      <p:ext uri="{BB962C8B-B14F-4D97-AF65-F5344CB8AC3E}">
        <p14:creationId xmlns:p14="http://schemas.microsoft.com/office/powerpoint/2010/main" val="328783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976090"/>
          </a:xfrm>
        </p:spPr>
        <p:txBody>
          <a:bodyPr/>
          <a:lstStyle/>
          <a:p>
            <a:r>
              <a:rPr lang="en-US" dirty="0"/>
              <a:t>Introduction </a:t>
            </a:r>
          </a:p>
        </p:txBody>
      </p:sp>
      <p:sp>
        <p:nvSpPr>
          <p:cNvPr id="3" name="Content Placeholder 2"/>
          <p:cNvSpPr>
            <a:spLocks noGrp="1"/>
          </p:cNvSpPr>
          <p:nvPr>
            <p:ph idx="1"/>
          </p:nvPr>
        </p:nvSpPr>
        <p:spPr>
          <a:xfrm>
            <a:off x="2589212" y="1805940"/>
            <a:ext cx="8915400" cy="4105282"/>
          </a:xfrm>
        </p:spPr>
        <p:txBody>
          <a:bodyPr>
            <a:normAutofit/>
          </a:bodyPr>
          <a:lstStyle/>
          <a:p>
            <a:r>
              <a:rPr lang="en-GB" dirty="0"/>
              <a:t>First things first, what is an IT audit?</a:t>
            </a:r>
          </a:p>
          <a:p>
            <a:pPr marL="0" indent="0">
              <a:buNone/>
            </a:pPr>
            <a:r>
              <a:rPr lang="en-GB" dirty="0"/>
              <a:t>	An IT audit is considered as the process of gathering and reviewing 	evidence in order to establish whether a computer  system is safeguarding 	assets, maintaining database integrity, allowing for organizational goals to 	be effectively achieved, and whether resources are being used efficiently.</a:t>
            </a:r>
          </a:p>
          <a:p>
            <a:r>
              <a:rPr lang="en-GB" dirty="0"/>
              <a:t>What purpose does it serve in an organization?  </a:t>
            </a:r>
          </a:p>
          <a:p>
            <a:pPr marL="0" indent="0">
              <a:buNone/>
            </a:pPr>
            <a:r>
              <a:rPr lang="en-GB" dirty="0"/>
              <a:t>	An IT audit is conducted purposely to evaluate the systems that have 	been put in place to protect / watch over the organizations 	information. </a:t>
            </a:r>
          </a:p>
          <a:p>
            <a:pPr marL="0" indent="0">
              <a:buNone/>
            </a:pPr>
            <a:r>
              <a:rPr lang="en-GB" dirty="0"/>
              <a:t>	To be more specific, an IT audit helps an organization evaluate the ability 	it has to protect its information assets and to efficiently disseminate 	information to authorized lots. </a:t>
            </a:r>
          </a:p>
          <a:p>
            <a:endParaRPr lang="en-US" dirty="0"/>
          </a:p>
        </p:txBody>
      </p:sp>
    </p:spTree>
    <p:extLst>
      <p:ext uri="{BB962C8B-B14F-4D97-AF65-F5344CB8AC3E}">
        <p14:creationId xmlns:p14="http://schemas.microsoft.com/office/powerpoint/2010/main" val="1373840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768926"/>
            <a:ext cx="8911687" cy="1101437"/>
          </a:xfrm>
        </p:spPr>
        <p:txBody>
          <a:bodyPr>
            <a:normAutofit fontScale="90000"/>
          </a:bodyPr>
          <a:lstStyle/>
          <a:p>
            <a:r>
              <a:rPr lang="en-US" dirty="0"/>
              <a:t>The case of </a:t>
            </a:r>
            <a:r>
              <a:rPr lang="en-US" dirty="0" err="1"/>
              <a:t>Smallville</a:t>
            </a:r>
            <a:r>
              <a:rPr lang="en-US" dirty="0"/>
              <a:t> (SCOPE) in question </a:t>
            </a:r>
          </a:p>
        </p:txBody>
      </p:sp>
      <p:sp>
        <p:nvSpPr>
          <p:cNvPr id="3" name="Content Placeholder 2"/>
          <p:cNvSpPr>
            <a:spLocks noGrp="1"/>
          </p:cNvSpPr>
          <p:nvPr>
            <p:ph idx="1"/>
          </p:nvPr>
        </p:nvSpPr>
        <p:spPr/>
        <p:txBody>
          <a:bodyPr>
            <a:normAutofit lnSpcReduction="10000"/>
          </a:bodyPr>
          <a:lstStyle/>
          <a:p>
            <a:r>
              <a:rPr lang="en-GB" dirty="0"/>
              <a:t>Value and purpose of IT audits to SCOPE </a:t>
            </a:r>
          </a:p>
          <a:p>
            <a:r>
              <a:rPr lang="en-GB" dirty="0"/>
              <a:t>Having known what IT audit does, there is something about Gail Industries that I want to pass across. </a:t>
            </a:r>
          </a:p>
          <a:p>
            <a:r>
              <a:rPr lang="en-GB" dirty="0"/>
              <a:t>Our company is designed to perform two major function services in IT auditing;</a:t>
            </a:r>
          </a:p>
          <a:p>
            <a:pPr lvl="1"/>
            <a:r>
              <a:rPr lang="en-GB" dirty="0"/>
              <a:t>Data capture and imaging, and</a:t>
            </a:r>
          </a:p>
          <a:p>
            <a:pPr lvl="1"/>
            <a:r>
              <a:rPr lang="en-GB" dirty="0"/>
              <a:t>Invoice management and reporting </a:t>
            </a:r>
          </a:p>
          <a:p>
            <a:r>
              <a:rPr lang="en-GB" dirty="0"/>
              <a:t>Importantly, we use cloud-based servers on Amazon Web Services (AWS). All our services run on local servers (windows and Linux) in a secured computer room. </a:t>
            </a:r>
          </a:p>
          <a:p>
            <a:r>
              <a:rPr lang="en-GB" dirty="0"/>
              <a:t>From your company’s data centre, our IT staff manages the servers supporting the CCS, for you information. </a:t>
            </a:r>
          </a:p>
        </p:txBody>
      </p:sp>
    </p:spTree>
    <p:extLst>
      <p:ext uri="{BB962C8B-B14F-4D97-AF65-F5344CB8AC3E}">
        <p14:creationId xmlns:p14="http://schemas.microsoft.com/office/powerpoint/2010/main" val="1587616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65056"/>
          </a:xfrm>
        </p:spPr>
        <p:txBody>
          <a:bodyPr/>
          <a:lstStyle/>
          <a:p>
            <a:r>
              <a:rPr lang="en-US" dirty="0"/>
              <a:t>Cont.</a:t>
            </a:r>
          </a:p>
        </p:txBody>
      </p:sp>
      <p:sp>
        <p:nvSpPr>
          <p:cNvPr id="3" name="Content Placeholder 2"/>
          <p:cNvSpPr>
            <a:spLocks noGrp="1"/>
          </p:cNvSpPr>
          <p:nvPr>
            <p:ph idx="1"/>
          </p:nvPr>
        </p:nvSpPr>
        <p:spPr>
          <a:xfrm>
            <a:off x="2572384" y="1887583"/>
            <a:ext cx="8915400" cy="4160799"/>
          </a:xfrm>
        </p:spPr>
        <p:txBody>
          <a:bodyPr>
            <a:normAutofit/>
          </a:bodyPr>
          <a:lstStyle/>
          <a:p>
            <a:pPr>
              <a:lnSpc>
                <a:spcPct val="150000"/>
              </a:lnSpc>
            </a:pPr>
            <a:r>
              <a:rPr lang="en-US" sz="2000" dirty="0"/>
              <a:t>The company’s processing platforms utilize cloud based services that require frequent auditing to improve functionalities. </a:t>
            </a:r>
          </a:p>
          <a:p>
            <a:pPr>
              <a:lnSpc>
                <a:spcPct val="150000"/>
              </a:lnSpc>
            </a:pPr>
            <a:r>
              <a:rPr lang="en-US" sz="2000" dirty="0"/>
              <a:t>Our IT staff provides the following to your company; </a:t>
            </a:r>
          </a:p>
          <a:p>
            <a:pPr lvl="1">
              <a:lnSpc>
                <a:spcPct val="150000"/>
              </a:lnSpc>
            </a:pPr>
            <a:r>
              <a:rPr lang="en-US" sz="2000" dirty="0"/>
              <a:t>Firewall management </a:t>
            </a:r>
          </a:p>
          <a:p>
            <a:pPr lvl="1">
              <a:lnSpc>
                <a:spcPct val="150000"/>
              </a:lnSpc>
            </a:pPr>
            <a:r>
              <a:rPr lang="en-US" sz="2000" dirty="0"/>
              <a:t>Network monitoring </a:t>
            </a:r>
          </a:p>
          <a:p>
            <a:pPr lvl="1">
              <a:lnSpc>
                <a:spcPct val="150000"/>
              </a:lnSpc>
            </a:pPr>
            <a:r>
              <a:rPr lang="en-US" sz="2000" dirty="0"/>
              <a:t>Data backup</a:t>
            </a:r>
          </a:p>
          <a:p>
            <a:pPr lvl="1">
              <a:lnSpc>
                <a:spcPct val="150000"/>
              </a:lnSpc>
            </a:pPr>
            <a:r>
              <a:rPr lang="en-US" sz="2000" dirty="0"/>
              <a:t>Incident management </a:t>
            </a:r>
          </a:p>
        </p:txBody>
      </p:sp>
    </p:spTree>
    <p:extLst>
      <p:ext uri="{BB962C8B-B14F-4D97-AF65-F5344CB8AC3E}">
        <p14:creationId xmlns:p14="http://schemas.microsoft.com/office/powerpoint/2010/main" val="3198908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1195754"/>
            <a:ext cx="8915400" cy="4715468"/>
          </a:xfrm>
        </p:spPr>
        <p:txBody>
          <a:bodyPr/>
          <a:lstStyle/>
          <a:p>
            <a:r>
              <a:rPr lang="en-US" dirty="0"/>
              <a:t>Audit plan </a:t>
            </a:r>
          </a:p>
          <a:p>
            <a:pPr marL="0" indent="0">
              <a:buNone/>
            </a:pPr>
            <a:r>
              <a:rPr lang="en-US" dirty="0"/>
              <a:t>	</a:t>
            </a:r>
          </a:p>
        </p:txBody>
      </p:sp>
      <p:graphicFrame>
        <p:nvGraphicFramePr>
          <p:cNvPr id="4" name="Chart 2">
            <a:extLst>
              <a:ext uri="{FF2B5EF4-FFF2-40B4-BE49-F238E27FC236}">
                <a16:creationId xmlns:a16="http://schemas.microsoft.com/office/drawing/2014/main" id="{D1D5CD17-B234-46E0-A266-65CD1F189CEE}"/>
              </a:ext>
            </a:extLst>
          </p:cNvPr>
          <p:cNvGraphicFramePr>
            <a:graphicFrameLocks/>
          </p:cNvGraphicFramePr>
          <p:nvPr>
            <p:extLst>
              <p:ext uri="{D42A27DB-BD31-4B8C-83A1-F6EECF244321}">
                <p14:modId xmlns:p14="http://schemas.microsoft.com/office/powerpoint/2010/main" val="3557885140"/>
              </p:ext>
            </p:extLst>
          </p:nvPr>
        </p:nvGraphicFramePr>
        <p:xfrm>
          <a:off x="3069493" y="2620107"/>
          <a:ext cx="3792728" cy="3149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14">
            <a:extLst>
              <a:ext uri="{FF2B5EF4-FFF2-40B4-BE49-F238E27FC236}">
                <a16:creationId xmlns:a16="http://schemas.microsoft.com/office/drawing/2014/main" id="{F30C3775-6236-45C1-B56E-54D0A9609D15}"/>
              </a:ext>
            </a:extLst>
          </p:cNvPr>
          <p:cNvGraphicFramePr>
            <a:graphicFrameLocks/>
          </p:cNvGraphicFramePr>
          <p:nvPr>
            <p:extLst>
              <p:ext uri="{D42A27DB-BD31-4B8C-83A1-F6EECF244321}">
                <p14:modId xmlns:p14="http://schemas.microsoft.com/office/powerpoint/2010/main" val="3745633638"/>
              </p:ext>
            </p:extLst>
          </p:nvPr>
        </p:nvGraphicFramePr>
        <p:xfrm>
          <a:off x="7095392" y="2620108"/>
          <a:ext cx="3792728" cy="3149600"/>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a:extLst>
              <a:ext uri="{FF2B5EF4-FFF2-40B4-BE49-F238E27FC236}">
                <a16:creationId xmlns:a16="http://schemas.microsoft.com/office/drawing/2014/main" id="{97C721B3-5B11-4DA0-8EDC-FC0822993B8A}"/>
              </a:ext>
            </a:extLst>
          </p:cNvPr>
          <p:cNvSpPr/>
          <p:nvPr/>
        </p:nvSpPr>
        <p:spPr>
          <a:xfrm>
            <a:off x="2697949" y="2066192"/>
            <a:ext cx="3949891" cy="3937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Previous Year Plan</a:t>
            </a:r>
            <a:endParaRPr lang="en-GB" sz="1400" b="1" dirty="0"/>
          </a:p>
        </p:txBody>
      </p:sp>
      <p:sp>
        <p:nvSpPr>
          <p:cNvPr id="7" name="Rectangle 6">
            <a:extLst>
              <a:ext uri="{FF2B5EF4-FFF2-40B4-BE49-F238E27FC236}">
                <a16:creationId xmlns:a16="http://schemas.microsoft.com/office/drawing/2014/main" id="{784FBAE6-9B86-4B63-BEBB-B90819D79E8C}"/>
              </a:ext>
            </a:extLst>
          </p:cNvPr>
          <p:cNvSpPr/>
          <p:nvPr/>
        </p:nvSpPr>
        <p:spPr>
          <a:xfrm>
            <a:off x="6756577" y="2066192"/>
            <a:ext cx="3949891" cy="3937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Proposed Plan</a:t>
            </a:r>
          </a:p>
        </p:txBody>
      </p:sp>
    </p:spTree>
    <p:extLst>
      <p:ext uri="{BB962C8B-B14F-4D97-AF65-F5344CB8AC3E}">
        <p14:creationId xmlns:p14="http://schemas.microsoft.com/office/powerpoint/2010/main" val="436013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3631" y="1101969"/>
            <a:ext cx="9710981" cy="5381432"/>
          </a:xfrm>
        </p:spPr>
        <p:txBody>
          <a:bodyPr/>
          <a:lstStyle/>
          <a:p>
            <a:r>
              <a:rPr lang="en-US" dirty="0"/>
              <a:t>Proposed Audit Services Plan</a:t>
            </a:r>
          </a:p>
          <a:p>
            <a:pPr marL="0" indent="0">
              <a:buNone/>
            </a:pPr>
            <a:endParaRPr lang="en-US" dirty="0"/>
          </a:p>
        </p:txBody>
      </p:sp>
      <p:sp>
        <p:nvSpPr>
          <p:cNvPr id="4" name="Title 1">
            <a:extLst>
              <a:ext uri="{FF2B5EF4-FFF2-40B4-BE49-F238E27FC236}">
                <a16:creationId xmlns:a16="http://schemas.microsoft.com/office/drawing/2014/main" id="{2907D9AC-AFB3-4407-8D91-9CB831B0538E}"/>
              </a:ext>
            </a:extLst>
          </p:cNvPr>
          <p:cNvSpPr>
            <a:spLocks noGrp="1"/>
          </p:cNvSpPr>
          <p:nvPr>
            <p:ph type="title"/>
          </p:nvPr>
        </p:nvSpPr>
        <p:spPr>
          <a:xfrm>
            <a:off x="2332892" y="328246"/>
            <a:ext cx="8616462" cy="773722"/>
          </a:xfrm>
        </p:spPr>
        <p:txBody>
          <a:bodyPr>
            <a:normAutofit/>
          </a:bodyPr>
          <a:lstStyle/>
          <a:p>
            <a:r>
              <a:rPr lang="en-US" altLang="en-US" dirty="0"/>
              <a:t>Proposed Audit Services Plan</a:t>
            </a:r>
          </a:p>
        </p:txBody>
      </p:sp>
      <p:graphicFrame>
        <p:nvGraphicFramePr>
          <p:cNvPr id="5" name="Table 4">
            <a:extLst>
              <a:ext uri="{FF2B5EF4-FFF2-40B4-BE49-F238E27FC236}">
                <a16:creationId xmlns:a16="http://schemas.microsoft.com/office/drawing/2014/main" id="{8F727EA9-5562-4F2F-9DD9-E186E3BD57DB}"/>
              </a:ext>
            </a:extLst>
          </p:cNvPr>
          <p:cNvGraphicFramePr>
            <a:graphicFrameLocks noGrp="1"/>
          </p:cNvGraphicFramePr>
          <p:nvPr>
            <p:extLst>
              <p:ext uri="{D42A27DB-BD31-4B8C-83A1-F6EECF244321}">
                <p14:modId xmlns:p14="http://schemas.microsoft.com/office/powerpoint/2010/main" val="4263982904"/>
              </p:ext>
            </p:extLst>
          </p:nvPr>
        </p:nvGraphicFramePr>
        <p:xfrm>
          <a:off x="2332892" y="1406770"/>
          <a:ext cx="8991600" cy="5156878"/>
        </p:xfrm>
        <a:graphic>
          <a:graphicData uri="http://schemas.openxmlformats.org/drawingml/2006/table">
            <a:tbl>
              <a:tblPr firstRow="1" bandRow="1">
                <a:tableStyleId>{00A15C55-8517-42AA-B614-E9B94910E393}</a:tableStyleId>
              </a:tblPr>
              <a:tblGrid>
                <a:gridCol w="2247900">
                  <a:extLst>
                    <a:ext uri="{9D8B030D-6E8A-4147-A177-3AD203B41FA5}">
                      <a16:colId xmlns:a16="http://schemas.microsoft.com/office/drawing/2014/main" val="20000"/>
                    </a:ext>
                  </a:extLst>
                </a:gridCol>
                <a:gridCol w="1139792">
                  <a:extLst>
                    <a:ext uri="{9D8B030D-6E8A-4147-A177-3AD203B41FA5}">
                      <a16:colId xmlns:a16="http://schemas.microsoft.com/office/drawing/2014/main" val="20001"/>
                    </a:ext>
                  </a:extLst>
                </a:gridCol>
                <a:gridCol w="5603908">
                  <a:extLst>
                    <a:ext uri="{9D8B030D-6E8A-4147-A177-3AD203B41FA5}">
                      <a16:colId xmlns:a16="http://schemas.microsoft.com/office/drawing/2014/main" val="2390576682"/>
                    </a:ext>
                  </a:extLst>
                </a:gridCol>
              </a:tblGrid>
              <a:tr h="373272">
                <a:tc>
                  <a:txBody>
                    <a:bodyPr/>
                    <a:lstStyle/>
                    <a:p>
                      <a:pPr algn="ctr"/>
                      <a:r>
                        <a:rPr lang="en-US" sz="1200" dirty="0"/>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t>Last</a:t>
                      </a:r>
                      <a:r>
                        <a:rPr lang="en-US" sz="1200" baseline="0" dirty="0"/>
                        <a:t> Audit Date</a:t>
                      </a:r>
                      <a:endParaRPr lang="en-US" sz="1200" dirty="0"/>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0"/>
                  </a:ext>
                </a:extLst>
              </a:tr>
              <a:tr h="223964">
                <a:tc gridSpan="3">
                  <a:txBody>
                    <a:bodyPr/>
                    <a:lstStyle/>
                    <a:p>
                      <a:pPr algn="ctr"/>
                      <a:r>
                        <a:rPr lang="en-US" sz="1200" b="1" i="0" dirty="0">
                          <a:solidFill>
                            <a:schemeClr val="bg1"/>
                          </a:solidFill>
                        </a:rPr>
                        <a:t>Energy Resources</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58043401"/>
                  </a:ext>
                </a:extLst>
              </a:tr>
              <a:tr h="45129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effectLst/>
                          <a:latin typeface="+mn-lt"/>
                          <a:ea typeface="+mn-ea"/>
                          <a:cs typeface="+mn-cs"/>
                        </a:rPr>
                        <a:t>Payment Processing</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endParaRPr lang="en-US" sz="1050" dirty="0">
                        <a:solidFill>
                          <a:schemeClr val="tx2"/>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050" dirty="0">
                          <a:solidFill>
                            <a:schemeClr val="tx2"/>
                          </a:solidFill>
                        </a:rPr>
                        <a:t>Test risk management controls, transactions and reporting on a quarterly basis.</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322352">
                <a:tc>
                  <a:txBody>
                    <a:bodyPr/>
                    <a:lstStyle/>
                    <a:p>
                      <a:r>
                        <a:rPr lang="en-US" sz="1200" b="1" kern="1200" dirty="0">
                          <a:solidFill>
                            <a:schemeClr val="dk1"/>
                          </a:solidFill>
                          <a:effectLst/>
                          <a:latin typeface="+mn-lt"/>
                          <a:ea typeface="+mn-ea"/>
                          <a:cs typeface="+mn-cs"/>
                        </a:rPr>
                        <a:t>Physical Security (Facilities)</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kern="1200">
                          <a:solidFill>
                            <a:schemeClr val="tx2"/>
                          </a:solidFill>
                        </a:rPr>
                        <a:t>Determine parameters, procedures and controls continue to operate effectively.</a:t>
                      </a:r>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3732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effectLst/>
                          <a:latin typeface="+mn-lt"/>
                          <a:ea typeface="+mn-ea"/>
                          <a:cs typeface="+mn-cs"/>
                        </a:rPr>
                        <a:t>Environmental Safeguards</a:t>
                      </a:r>
                    </a:p>
                    <a:p>
                      <a:pPr marL="0" algn="l" defTabSz="914400" rtl="0" eaLnBrk="1" latinLnBrk="0" hangingPunct="1"/>
                      <a:endParaRPr lang="en-US" sz="1200" b="1" i="1"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kern="1200" dirty="0">
                          <a:solidFill>
                            <a:schemeClr val="tx2"/>
                          </a:solidFill>
                        </a:rPr>
                        <a:t>Test compliance and opportunities with delivery commitments on physical gas contracts.</a:t>
                      </a:r>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4512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effectLst/>
                          <a:latin typeface="+mn-lt"/>
                          <a:ea typeface="+mn-ea"/>
                          <a:cs typeface="+mn-cs"/>
                        </a:rPr>
                        <a:t>Change Management</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kern="1200" dirty="0">
                          <a:solidFill>
                            <a:schemeClr val="tx2"/>
                          </a:solidFill>
                        </a:rPr>
                        <a:t>Evaluate sufficiency of procedures and controls relating to electricity trading activities.</a:t>
                      </a:r>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257882">
                <a:tc>
                  <a:txBody>
                    <a:bodyPr/>
                    <a:lstStyle/>
                    <a:p>
                      <a:r>
                        <a:rPr lang="en-US" sz="1200" b="1" kern="1200" dirty="0">
                          <a:solidFill>
                            <a:schemeClr val="dk1"/>
                          </a:solidFill>
                          <a:effectLst/>
                          <a:latin typeface="+mn-lt"/>
                          <a:ea typeface="+mn-ea"/>
                          <a:cs typeface="+mn-cs"/>
                        </a:rPr>
                        <a:t>Logical Security</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kern="1200" dirty="0">
                          <a:solidFill>
                            <a:schemeClr val="tx2"/>
                          </a:solidFill>
                        </a:rPr>
                        <a:t>Test accuracy and completeness of physical and financial trade data.</a:t>
                      </a:r>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37327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effectLst/>
                          <a:latin typeface="+mn-lt"/>
                          <a:ea typeface="+mn-ea"/>
                          <a:cs typeface="+mn-cs"/>
                        </a:rPr>
                        <a:t>Physical Security (Datacenter)</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kern="1200" dirty="0">
                          <a:solidFill>
                            <a:schemeClr val="tx2"/>
                          </a:solidFill>
                        </a:rPr>
                        <a:t>Review actualization and physical gas disbursement procedures.</a:t>
                      </a:r>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257882">
                <a:tc>
                  <a:txBody>
                    <a:bodyPr/>
                    <a:lstStyle/>
                    <a:p>
                      <a:r>
                        <a:rPr lang="en-US" sz="1200" b="1" kern="1200" dirty="0">
                          <a:solidFill>
                            <a:schemeClr val="dk1"/>
                          </a:solidFill>
                          <a:effectLst/>
                          <a:latin typeface="+mn-lt"/>
                          <a:ea typeface="+mn-ea"/>
                          <a:cs typeface="+mn-cs"/>
                        </a:rPr>
                        <a:t>Data Transmission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kern="1200" dirty="0">
                          <a:solidFill>
                            <a:schemeClr val="tx2"/>
                          </a:solidFill>
                        </a:rPr>
                        <a:t>Review controls and data integrity within this system.</a:t>
                      </a:r>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257882">
                <a:tc>
                  <a:txBody>
                    <a:bodyPr/>
                    <a:lstStyle/>
                    <a:p>
                      <a:r>
                        <a:rPr lang="en-US" sz="1200" b="1" kern="1200" dirty="0">
                          <a:solidFill>
                            <a:schemeClr val="dk1"/>
                          </a:solidFill>
                          <a:effectLst/>
                          <a:latin typeface="+mn-lt"/>
                          <a:ea typeface="+mn-ea"/>
                          <a:cs typeface="+mn-cs"/>
                        </a:rPr>
                        <a:t>Deposits</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kern="1200" dirty="0">
                          <a:solidFill>
                            <a:schemeClr val="tx2"/>
                          </a:solidFill>
                        </a:rPr>
                        <a:t>Test propriety of costs allocated to ABC during construction of this pipeline.</a:t>
                      </a:r>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9"/>
                  </a:ext>
                </a:extLst>
              </a:tr>
              <a:tr h="298618">
                <a:tc>
                  <a:txBody>
                    <a:bodyPr/>
                    <a:lstStyle/>
                    <a:p>
                      <a:endParaRPr lang="en-US" dirty="0"/>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dirty="0"/>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0"/>
                  </a:ext>
                </a:extLst>
              </a:tr>
              <a:tr h="298618">
                <a:tc>
                  <a:txBody>
                    <a:bodyPr/>
                    <a:lstStyle/>
                    <a:p>
                      <a:endParaRPr lang="en-US"/>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1"/>
                  </a:ext>
                </a:extLst>
              </a:tr>
              <a:tr h="298618">
                <a:tc>
                  <a:txBody>
                    <a:bodyPr/>
                    <a:lstStyle/>
                    <a:p>
                      <a:endParaRPr lang="en-US"/>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2"/>
                  </a:ext>
                </a:extLst>
              </a:tr>
              <a:tr h="298618">
                <a:tc>
                  <a:txBody>
                    <a:bodyPr/>
                    <a:lstStyle/>
                    <a:p>
                      <a:endParaRPr lang="en-US" dirty="0"/>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dirty="0"/>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3"/>
                  </a:ext>
                </a:extLst>
              </a:tr>
            </a:tbl>
          </a:graphicData>
        </a:graphic>
      </p:graphicFrame>
      <p:sp>
        <p:nvSpPr>
          <p:cNvPr id="6" name="Freeform 149">
            <a:extLst>
              <a:ext uri="{FF2B5EF4-FFF2-40B4-BE49-F238E27FC236}">
                <a16:creationId xmlns:a16="http://schemas.microsoft.com/office/drawing/2014/main" id="{FB5BAB47-FF9A-491E-8BDB-203B6B82AC24}"/>
              </a:ext>
            </a:extLst>
          </p:cNvPr>
          <p:cNvSpPr>
            <a:spLocks noChangeAspect="1"/>
          </p:cNvSpPr>
          <p:nvPr/>
        </p:nvSpPr>
        <p:spPr bwMode="auto">
          <a:xfrm>
            <a:off x="168049" y="1155701"/>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
        <p:nvSpPr>
          <p:cNvPr id="7" name="Slide Number Placeholder 1">
            <a:extLst>
              <a:ext uri="{FF2B5EF4-FFF2-40B4-BE49-F238E27FC236}">
                <a16:creationId xmlns:a16="http://schemas.microsoft.com/office/drawing/2014/main" id="{25F843C8-EA80-4621-AC02-1C9B92F7573E}"/>
              </a:ext>
            </a:extLst>
          </p:cNvPr>
          <p:cNvSpPr>
            <a:spLocks noGrp="1"/>
          </p:cNvSpPr>
          <p:nvPr>
            <p:ph type="sldNum" sz="quarter" idx="11"/>
          </p:nvPr>
        </p:nvSpPr>
        <p:spPr>
          <a:xfrm>
            <a:off x="566738" y="6483401"/>
            <a:ext cx="157094" cy="153888"/>
          </a:xfrm>
        </p:spPr>
        <p:txBody>
          <a:bodyPr/>
          <a:lstStyle/>
          <a:p>
            <a:fld id="{1C026648-BCB3-47E3-8128-611D1202DC8A}" type="slidenum">
              <a:rPr lang="en-US" smtClean="0"/>
              <a:pPr/>
              <a:t>6</a:t>
            </a:fld>
            <a:endParaRPr lang="en-US" dirty="0"/>
          </a:p>
        </p:txBody>
      </p:sp>
    </p:spTree>
    <p:extLst>
      <p:ext uri="{BB962C8B-B14F-4D97-AF65-F5344CB8AC3E}">
        <p14:creationId xmlns:p14="http://schemas.microsoft.com/office/powerpoint/2010/main" val="2873850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a:t>
            </a:r>
          </a:p>
        </p:txBody>
      </p:sp>
      <p:sp>
        <p:nvSpPr>
          <p:cNvPr id="3" name="Content Placeholder 2"/>
          <p:cNvSpPr>
            <a:spLocks noGrp="1"/>
          </p:cNvSpPr>
          <p:nvPr>
            <p:ph idx="1"/>
          </p:nvPr>
        </p:nvSpPr>
        <p:spPr/>
        <p:txBody>
          <a:bodyPr>
            <a:normAutofit/>
          </a:bodyPr>
          <a:lstStyle/>
          <a:p>
            <a:r>
              <a:rPr lang="en-GB" dirty="0"/>
              <a:t>Reasons that the client requires regular IT audit </a:t>
            </a:r>
          </a:p>
          <a:p>
            <a:r>
              <a:rPr lang="en-GB" dirty="0"/>
              <a:t>Regularly, you should conduct an Information Technology Audit to identify faulty systems before they cause losses to the organization. </a:t>
            </a:r>
          </a:p>
          <a:p>
            <a:r>
              <a:rPr lang="en-GB" dirty="0"/>
              <a:t>Specifically, the reasons behind the regular IT audits are:</a:t>
            </a:r>
          </a:p>
          <a:p>
            <a:pPr lvl="1"/>
            <a:r>
              <a:rPr lang="en-GB" dirty="0"/>
              <a:t>To ensure that the Safety &amp; Health programs and protocols  are working </a:t>
            </a:r>
          </a:p>
          <a:p>
            <a:pPr lvl="1"/>
            <a:r>
              <a:rPr lang="en-GB" dirty="0"/>
              <a:t>To verify compliance with NIST 800-53 standards </a:t>
            </a:r>
          </a:p>
          <a:p>
            <a:pPr lvl="1"/>
            <a:r>
              <a:rPr lang="en-GB" dirty="0"/>
              <a:t>Most importantly, to verify that the SCOPE employees and management are obligated  towards the safety programs </a:t>
            </a:r>
          </a:p>
          <a:p>
            <a:pPr lvl="1"/>
            <a:r>
              <a:rPr lang="en-GB" dirty="0"/>
              <a:t>To check for safety in the workplace</a:t>
            </a:r>
          </a:p>
          <a:p>
            <a:endParaRPr lang="en-US" dirty="0"/>
          </a:p>
        </p:txBody>
      </p:sp>
    </p:spTree>
    <p:extLst>
      <p:ext uri="{BB962C8B-B14F-4D97-AF65-F5344CB8AC3E}">
        <p14:creationId xmlns:p14="http://schemas.microsoft.com/office/powerpoint/2010/main" val="1418334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2907D9AC-AFB3-4407-8D91-9CB831B0538E}"/>
              </a:ext>
            </a:extLst>
          </p:cNvPr>
          <p:cNvSpPr>
            <a:spLocks noGrp="1"/>
          </p:cNvSpPr>
          <p:nvPr>
            <p:ph type="title"/>
          </p:nvPr>
        </p:nvSpPr>
        <p:spPr>
          <a:xfrm>
            <a:off x="2090738" y="-79022"/>
            <a:ext cx="8001000" cy="1143000"/>
          </a:xfrm>
        </p:spPr>
        <p:txBody>
          <a:bodyPr/>
          <a:lstStyle/>
          <a:p>
            <a:r>
              <a:rPr lang="en-US" altLang="en-US"/>
              <a:t>Proposed Audit Services Plan</a:t>
            </a:r>
          </a:p>
        </p:txBody>
      </p:sp>
      <p:graphicFrame>
        <p:nvGraphicFramePr>
          <p:cNvPr id="3" name="Table 2">
            <a:extLst>
              <a:ext uri="{FF2B5EF4-FFF2-40B4-BE49-F238E27FC236}">
                <a16:creationId xmlns:a16="http://schemas.microsoft.com/office/drawing/2014/main" id="{8F727EA9-5562-4F2F-9DD9-E186E3BD57DB}"/>
              </a:ext>
            </a:extLst>
          </p:cNvPr>
          <p:cNvGraphicFramePr>
            <a:graphicFrameLocks noGrp="1"/>
          </p:cNvGraphicFramePr>
          <p:nvPr>
            <p:extLst/>
          </p:nvPr>
        </p:nvGraphicFramePr>
        <p:xfrm>
          <a:off x="2090928" y="1155701"/>
          <a:ext cx="8000810" cy="4541452"/>
        </p:xfrm>
        <a:graphic>
          <a:graphicData uri="http://schemas.openxmlformats.org/drawingml/2006/table">
            <a:tbl>
              <a:tblPr firstRow="1" bandRow="1">
                <a:tableStyleId>{00A15C55-8517-42AA-B614-E9B94910E393}</a:tableStyleId>
              </a:tblPr>
              <a:tblGrid>
                <a:gridCol w="2043362">
                  <a:extLst>
                    <a:ext uri="{9D8B030D-6E8A-4147-A177-3AD203B41FA5}">
                      <a16:colId xmlns:a16="http://schemas.microsoft.com/office/drawing/2014/main" val="20000"/>
                    </a:ext>
                  </a:extLst>
                </a:gridCol>
                <a:gridCol w="1036082">
                  <a:extLst>
                    <a:ext uri="{9D8B030D-6E8A-4147-A177-3AD203B41FA5}">
                      <a16:colId xmlns:a16="http://schemas.microsoft.com/office/drawing/2014/main" val="20001"/>
                    </a:ext>
                  </a:extLst>
                </a:gridCol>
                <a:gridCol w="4921366">
                  <a:extLst>
                    <a:ext uri="{9D8B030D-6E8A-4147-A177-3AD203B41FA5}">
                      <a16:colId xmlns:a16="http://schemas.microsoft.com/office/drawing/2014/main" val="2390576682"/>
                    </a:ext>
                  </a:extLst>
                </a:gridCol>
              </a:tblGrid>
              <a:tr h="0">
                <a:tc>
                  <a:txBody>
                    <a:bodyPr/>
                    <a:lstStyle/>
                    <a:p>
                      <a:pPr algn="ctr"/>
                      <a:r>
                        <a:rPr lang="en-US" sz="1200" dirty="0">
                          <a:latin typeface="+mj-lt"/>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Last</a:t>
                      </a:r>
                      <a:r>
                        <a:rPr lang="en-US" sz="1200" baseline="0" dirty="0">
                          <a:latin typeface="+mj-lt"/>
                        </a:rPr>
                        <a:t> Audit Date</a:t>
                      </a:r>
                      <a:endParaRPr lang="en-US" sz="1200" dirty="0">
                        <a:latin typeface="+mj-lt"/>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0"/>
                  </a:ext>
                </a:extLst>
              </a:tr>
              <a:tr h="0">
                <a:tc gridSpan="3">
                  <a:txBody>
                    <a:bodyPr/>
                    <a:lstStyle/>
                    <a:p>
                      <a:pPr algn="ctr"/>
                      <a:r>
                        <a:rPr lang="en-US" sz="1100" b="1" i="0" dirty="0">
                          <a:solidFill>
                            <a:schemeClr val="bg1"/>
                          </a:solidFill>
                          <a:latin typeface="+mj-lt"/>
                        </a:rPr>
                        <a:t>Power Supply</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58043401"/>
                  </a:ext>
                </a:extLst>
              </a:tr>
              <a:tr h="0">
                <a:tc>
                  <a:txBody>
                    <a:bodyPr/>
                    <a:lstStyle/>
                    <a:p>
                      <a:r>
                        <a:rPr lang="en-US" sz="1050" b="1" i="0" dirty="0">
                          <a:solidFill>
                            <a:schemeClr val="tx2"/>
                          </a:solidFill>
                        </a:rPr>
                        <a:t>Purchasing/O&amp;M Cost Control</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050" i="0" dirty="0">
                        <a:solidFill>
                          <a:schemeClr val="tx2"/>
                        </a:solidFill>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050" i="0" dirty="0">
                          <a:solidFill>
                            <a:schemeClr val="tx2"/>
                          </a:solidFill>
                        </a:rPr>
                        <a:t>Review Major Contracts, Pos And Purchasing Practices, And Propriety Of Costs Incurred.</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0">
                <a:tc>
                  <a:txBody>
                    <a:bodyPr/>
                    <a:lstStyle/>
                    <a:p>
                      <a:pPr marL="0" algn="l" defTabSz="914400" rtl="0" eaLnBrk="1" latinLnBrk="0" hangingPunct="1"/>
                      <a:r>
                        <a:rPr lang="en-US" sz="1050" b="1" i="0" kern="1200" dirty="0">
                          <a:solidFill>
                            <a:schemeClr val="tx2"/>
                          </a:solidFill>
                          <a:latin typeface="+mn-lt"/>
                          <a:ea typeface="+mn-ea"/>
                          <a:cs typeface="+mn-cs"/>
                        </a:rPr>
                        <a:t>Environmental Compliance</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Evaluate Sufficiency Of Environmental Compliance Program.</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0">
                <a:tc>
                  <a:txBody>
                    <a:bodyPr/>
                    <a:lstStyle/>
                    <a:p>
                      <a:pPr marL="0" algn="l" defTabSz="914400" rtl="0" eaLnBrk="1" latinLnBrk="0" hangingPunct="1"/>
                      <a:r>
                        <a:rPr lang="en-US" sz="1050" b="1" i="0" kern="1200" dirty="0">
                          <a:solidFill>
                            <a:schemeClr val="tx2"/>
                          </a:solidFill>
                          <a:latin typeface="+mn-lt"/>
                          <a:ea typeface="+mn-ea"/>
                          <a:cs typeface="+mn-cs"/>
                        </a:rPr>
                        <a:t>Electricity Wholesale Processing</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Billing And Accounting Procedures For Electricity Wholesale Transactions.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0">
                <a:tc>
                  <a:txBody>
                    <a:bodyPr/>
                    <a:lstStyle/>
                    <a:p>
                      <a:pPr marL="0" algn="l" defTabSz="914400" rtl="0" eaLnBrk="1" latinLnBrk="0" hangingPunct="1"/>
                      <a:r>
                        <a:rPr lang="en-US" sz="1050" b="1" i="0" kern="1200" dirty="0">
                          <a:solidFill>
                            <a:schemeClr val="tx2"/>
                          </a:solidFill>
                          <a:latin typeface="+mn-lt"/>
                          <a:ea typeface="+mn-ea"/>
                          <a:cs typeface="+mn-cs"/>
                        </a:rPr>
                        <a:t>ECA Adjustments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Accuracy Of ECA Adjustments In Colorado And Kansas.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0">
                <a:tc>
                  <a:txBody>
                    <a:bodyPr/>
                    <a:lstStyle/>
                    <a:p>
                      <a:pPr marL="0" algn="l" defTabSz="914400" rtl="0" eaLnBrk="1" latinLnBrk="0" hangingPunct="1"/>
                      <a:r>
                        <a:rPr lang="en-US" sz="1050" b="1" i="0" kern="1200" dirty="0">
                          <a:solidFill>
                            <a:schemeClr val="tx2"/>
                          </a:solidFill>
                          <a:latin typeface="+mn-lt"/>
                          <a:ea typeface="+mn-ea"/>
                          <a:cs typeface="+mn-cs"/>
                        </a:rPr>
                        <a:t>MM Energy Center</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Costs Allocated To This Non-operated Power Plant By The Operator.</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0">
                <a:tc>
                  <a:txBody>
                    <a:bodyPr/>
                    <a:lstStyle/>
                    <a:p>
                      <a:pPr marL="0" algn="l" defTabSz="914400" rtl="0" eaLnBrk="1" latinLnBrk="0" hangingPunct="1"/>
                      <a:r>
                        <a:rPr lang="en-US" sz="1050" b="1" i="0" kern="1200" dirty="0">
                          <a:solidFill>
                            <a:schemeClr val="tx2"/>
                          </a:solidFill>
                          <a:latin typeface="+mn-lt"/>
                          <a:ea typeface="+mn-ea"/>
                          <a:cs typeface="+mn-cs"/>
                        </a:rPr>
                        <a:t>UPS Follow-up Activities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Follow</a:t>
                      </a:r>
                      <a:r>
                        <a:rPr lang="en-US" sz="1050" i="0" kern="1200" baseline="0" dirty="0">
                          <a:solidFill>
                            <a:schemeClr val="tx2"/>
                          </a:solidFill>
                          <a:latin typeface="+mn-lt"/>
                          <a:ea typeface="+mn-ea"/>
                          <a:cs typeface="+mn-cs"/>
                        </a:rPr>
                        <a:t> </a:t>
                      </a:r>
                      <a:r>
                        <a:rPr lang="en-US" sz="1050" i="0" kern="1200" dirty="0">
                          <a:solidFill>
                            <a:schemeClr val="tx2"/>
                          </a:solidFill>
                          <a:latin typeface="+mn-lt"/>
                          <a:ea typeface="+mn-ea"/>
                          <a:cs typeface="+mn-cs"/>
                        </a:rPr>
                        <a:t>Up On Significant Opportunities From Previously Issued Audit Reports.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0">
                <a:tc>
                  <a:txBody>
                    <a:bodyPr/>
                    <a:lstStyle/>
                    <a:p>
                      <a:pPr marL="0" algn="l" defTabSz="914400" rtl="0" eaLnBrk="1" latinLnBrk="0" hangingPunct="1"/>
                      <a:r>
                        <a:rPr lang="en-US" sz="1050" b="1" i="0" kern="1200" dirty="0">
                          <a:solidFill>
                            <a:schemeClr val="tx2"/>
                          </a:solidFill>
                          <a:latin typeface="+mn-lt"/>
                          <a:ea typeface="+mn-ea"/>
                          <a:cs typeface="+mn-cs"/>
                        </a:rPr>
                        <a:t>External Audit Participation</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Participate With Financial Audit Teams In Annual Audit.</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0">
                <a:tc gridSpan="3">
                  <a:txBody>
                    <a:bodyPr/>
                    <a:lstStyle/>
                    <a:p>
                      <a:pPr marL="0" algn="ctr" defTabSz="914400" rtl="0" eaLnBrk="1" latinLnBrk="0" hangingPunct="1"/>
                      <a:r>
                        <a:rPr lang="en-US" sz="1100" b="1" i="0" kern="1200" dirty="0">
                          <a:solidFill>
                            <a:schemeClr val="bg1"/>
                          </a:solidFill>
                          <a:latin typeface="+mn-lt"/>
                          <a:ea typeface="+mn-ea"/>
                          <a:cs typeface="+mn-cs"/>
                        </a:rPr>
                        <a:t>Marketing Services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marL="0" algn="ctr" defTabSz="914400" rtl="0" eaLnBrk="1" latinLnBrk="0" hangingPunct="1"/>
                      <a:endParaRPr lang="en-US" sz="110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l" defTabSz="914400" rtl="0" eaLnBrk="1" latinLnBrk="0" hangingPunct="1"/>
                      <a:endParaRPr lang="en-US" sz="110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837567961"/>
                  </a:ext>
                </a:extLst>
              </a:tr>
              <a:tr h="0">
                <a:tc>
                  <a:txBody>
                    <a:bodyPr/>
                    <a:lstStyle/>
                    <a:p>
                      <a:pPr marL="0" algn="l" defTabSz="914400" rtl="0" eaLnBrk="1" latinLnBrk="0" hangingPunct="1"/>
                      <a:r>
                        <a:rPr lang="en-US" sz="1050" b="1" i="0" kern="1200" dirty="0">
                          <a:solidFill>
                            <a:schemeClr val="tx2"/>
                          </a:solidFill>
                          <a:latin typeface="+mn-lt"/>
                          <a:ea typeface="+mn-ea"/>
                          <a:cs typeface="+mn-cs"/>
                        </a:rPr>
                        <a:t>UES Billings (X System)</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Propriety And Accuracy Of Billings Handled By X System.</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56166790"/>
                  </a:ext>
                </a:extLst>
              </a:tr>
              <a:tr h="0">
                <a:tc>
                  <a:txBody>
                    <a:bodyPr/>
                    <a:lstStyle/>
                    <a:p>
                      <a:pPr marL="0" algn="l" defTabSz="914400" rtl="0" eaLnBrk="1" latinLnBrk="0" hangingPunct="1"/>
                      <a:r>
                        <a:rPr lang="en-US" sz="1050" b="1" i="0" kern="1200" dirty="0">
                          <a:solidFill>
                            <a:schemeClr val="tx2"/>
                          </a:solidFill>
                          <a:latin typeface="+mn-lt"/>
                          <a:ea typeface="+mn-ea"/>
                          <a:cs typeface="+mn-cs"/>
                        </a:rPr>
                        <a:t>UES Sales Taxes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Process To Ensure Appropriate Sales Taxes Are Collected And Remitted</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041737632"/>
                  </a:ext>
                </a:extLst>
              </a:tr>
              <a:tr h="0">
                <a:tc>
                  <a:txBody>
                    <a:bodyPr/>
                    <a:lstStyle/>
                    <a:p>
                      <a:pPr marL="0" algn="l" defTabSz="914400" rtl="0" eaLnBrk="1" latinLnBrk="0" hangingPunct="1"/>
                      <a:r>
                        <a:rPr lang="en-US" sz="1050" b="1" i="0" kern="1200" dirty="0">
                          <a:solidFill>
                            <a:schemeClr val="tx2"/>
                          </a:solidFill>
                          <a:latin typeface="+mn-lt"/>
                          <a:ea typeface="+mn-ea"/>
                          <a:cs typeface="+mn-cs"/>
                        </a:rPr>
                        <a:t>UES Information/Reporting</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Identify UES Business Information Needs And Reporting Requirements.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170589569"/>
                  </a:ext>
                </a:extLst>
              </a:tr>
              <a:tr h="0">
                <a:tc>
                  <a:txBody>
                    <a:bodyPr/>
                    <a:lstStyle/>
                    <a:p>
                      <a:pPr marL="0" algn="l" defTabSz="914400" rtl="0" eaLnBrk="1" latinLnBrk="0" hangingPunct="1"/>
                      <a:r>
                        <a:rPr lang="en-US" sz="1050" b="1" i="0" kern="1200" dirty="0">
                          <a:solidFill>
                            <a:schemeClr val="tx2"/>
                          </a:solidFill>
                          <a:latin typeface="+mn-lt"/>
                          <a:ea typeface="+mn-ea"/>
                          <a:cs typeface="+mn-cs"/>
                        </a:rPr>
                        <a:t>UMS Margin Incentives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Propriety And Realization Of Margins Utilized In Incentive Compensation Computations.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152320"/>
                  </a:ext>
                </a:extLst>
              </a:tr>
            </a:tbl>
          </a:graphicData>
        </a:graphic>
      </p:graphicFrame>
      <p:sp>
        <p:nvSpPr>
          <p:cNvPr id="4" name="Freeform 149">
            <a:extLst>
              <a:ext uri="{FF2B5EF4-FFF2-40B4-BE49-F238E27FC236}">
                <a16:creationId xmlns:a16="http://schemas.microsoft.com/office/drawing/2014/main" id="{DAD4BB7D-FC92-41D0-B5BF-5ACC6A318F69}"/>
              </a:ext>
            </a:extLst>
          </p:cNvPr>
          <p:cNvSpPr>
            <a:spLocks noChangeAspect="1"/>
          </p:cNvSpPr>
          <p:nvPr/>
        </p:nvSpPr>
        <p:spPr bwMode="auto">
          <a:xfrm>
            <a:off x="1692050" y="1155702"/>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Tree>
    <p:extLst>
      <p:ext uri="{BB962C8B-B14F-4D97-AF65-F5344CB8AC3E}">
        <p14:creationId xmlns:p14="http://schemas.microsoft.com/office/powerpoint/2010/main" val="3281200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2907D9AC-AFB3-4407-8D91-9CB831B0538E}"/>
              </a:ext>
            </a:extLst>
          </p:cNvPr>
          <p:cNvSpPr>
            <a:spLocks noGrp="1"/>
          </p:cNvSpPr>
          <p:nvPr>
            <p:ph type="title"/>
          </p:nvPr>
        </p:nvSpPr>
        <p:spPr/>
        <p:txBody>
          <a:bodyPr/>
          <a:lstStyle/>
          <a:p>
            <a:r>
              <a:rPr lang="en-US" altLang="en-US"/>
              <a:t>Proposed Audit Services Plan</a:t>
            </a:r>
          </a:p>
        </p:txBody>
      </p:sp>
      <p:graphicFrame>
        <p:nvGraphicFramePr>
          <p:cNvPr id="3" name="Table 2">
            <a:extLst>
              <a:ext uri="{FF2B5EF4-FFF2-40B4-BE49-F238E27FC236}">
                <a16:creationId xmlns:a16="http://schemas.microsoft.com/office/drawing/2014/main" id="{8F727EA9-5562-4F2F-9DD9-E186E3BD57DB}"/>
              </a:ext>
            </a:extLst>
          </p:cNvPr>
          <p:cNvGraphicFramePr>
            <a:graphicFrameLocks noGrp="1"/>
          </p:cNvGraphicFramePr>
          <p:nvPr>
            <p:extLst>
              <p:ext uri="{D42A27DB-BD31-4B8C-83A1-F6EECF244321}">
                <p14:modId xmlns:p14="http://schemas.microsoft.com/office/powerpoint/2010/main" val="760741388"/>
              </p:ext>
            </p:extLst>
          </p:nvPr>
        </p:nvGraphicFramePr>
        <p:xfrm>
          <a:off x="2208211" y="1671516"/>
          <a:ext cx="8001000" cy="3527920"/>
        </p:xfrm>
        <a:graphic>
          <a:graphicData uri="http://schemas.openxmlformats.org/drawingml/2006/table">
            <a:tbl>
              <a:tblPr firstRow="1" bandRow="1">
                <a:tableStyleId>{00A15C55-8517-42AA-B614-E9B94910E393}</a:tableStyleId>
              </a:tblPr>
              <a:tblGrid>
                <a:gridCol w="2000250">
                  <a:extLst>
                    <a:ext uri="{9D8B030D-6E8A-4147-A177-3AD203B41FA5}">
                      <a16:colId xmlns:a16="http://schemas.microsoft.com/office/drawing/2014/main" val="20000"/>
                    </a:ext>
                  </a:extLst>
                </a:gridCol>
                <a:gridCol w="1014222">
                  <a:extLst>
                    <a:ext uri="{9D8B030D-6E8A-4147-A177-3AD203B41FA5}">
                      <a16:colId xmlns:a16="http://schemas.microsoft.com/office/drawing/2014/main" val="20001"/>
                    </a:ext>
                  </a:extLst>
                </a:gridCol>
                <a:gridCol w="4986528">
                  <a:extLst>
                    <a:ext uri="{9D8B030D-6E8A-4147-A177-3AD203B41FA5}">
                      <a16:colId xmlns:a16="http://schemas.microsoft.com/office/drawing/2014/main" val="2390576682"/>
                    </a:ext>
                  </a:extLst>
                </a:gridCol>
              </a:tblGrid>
              <a:tr h="0">
                <a:tc>
                  <a:txBody>
                    <a:bodyPr/>
                    <a:lstStyle/>
                    <a:p>
                      <a:pPr algn="ctr"/>
                      <a:r>
                        <a:rPr lang="en-US" sz="1200" dirty="0">
                          <a:latin typeface="+mj-lt"/>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Last</a:t>
                      </a:r>
                      <a:r>
                        <a:rPr lang="en-US" sz="1200" baseline="0" dirty="0">
                          <a:latin typeface="+mj-lt"/>
                        </a:rPr>
                        <a:t> Audit Date</a:t>
                      </a:r>
                      <a:endParaRPr lang="en-US" sz="1200" dirty="0">
                        <a:latin typeface="+mj-lt"/>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0"/>
                  </a:ext>
                </a:extLst>
              </a:tr>
              <a:tr h="0">
                <a:tc gridSpan="3">
                  <a:txBody>
                    <a:bodyPr/>
                    <a:lstStyle/>
                    <a:p>
                      <a:pPr algn="ctr"/>
                      <a:r>
                        <a:rPr lang="en-US" sz="1100" b="1" i="0" dirty="0">
                          <a:solidFill>
                            <a:schemeClr val="bg1"/>
                          </a:solidFill>
                          <a:latin typeface="+mj-lt"/>
                        </a:rPr>
                        <a:t>Marketing Services (Continued)</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58043401"/>
                  </a:ext>
                </a:extLst>
              </a:tr>
              <a:tr h="0">
                <a:tc>
                  <a:txBody>
                    <a:bodyPr/>
                    <a:lstStyle/>
                    <a:p>
                      <a:r>
                        <a:rPr lang="en-US" sz="1050" b="1" i="0" dirty="0">
                          <a:solidFill>
                            <a:schemeClr val="tx2"/>
                          </a:solidFill>
                        </a:rPr>
                        <a:t>Cost Allocation Process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050" i="0" dirty="0">
                        <a:solidFill>
                          <a:schemeClr val="tx2"/>
                        </a:solidFill>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050" i="0" dirty="0">
                          <a:solidFill>
                            <a:schemeClr val="tx2"/>
                          </a:solidFill>
                        </a:rPr>
                        <a:t>Review reasonableness of UMS allocations to regulated and nonregulated businesses.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0">
                <a:tc>
                  <a:txBody>
                    <a:bodyPr/>
                    <a:lstStyle/>
                    <a:p>
                      <a:pPr marL="0" algn="l" defTabSz="914400" rtl="0" eaLnBrk="1" latinLnBrk="0" hangingPunct="1"/>
                      <a:r>
                        <a:rPr lang="en-US" sz="1050" b="1" i="0" kern="1200" dirty="0">
                          <a:solidFill>
                            <a:schemeClr val="tx2"/>
                          </a:solidFill>
                          <a:latin typeface="+mn-lt"/>
                          <a:ea typeface="+mn-ea"/>
                          <a:cs typeface="+mn-cs"/>
                        </a:rPr>
                        <a:t>Contract Management System</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controls and data integrity built into this newly enhanced business system.</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0">
                <a:tc>
                  <a:txBody>
                    <a:bodyPr/>
                    <a:lstStyle/>
                    <a:p>
                      <a:pPr marL="0" algn="l" defTabSz="914400" rtl="0" eaLnBrk="1" latinLnBrk="0" hangingPunct="1"/>
                      <a:r>
                        <a:rPr lang="en-US" sz="1050" b="1" i="0" kern="1200" dirty="0">
                          <a:solidFill>
                            <a:schemeClr val="tx2"/>
                          </a:solidFill>
                          <a:latin typeface="+mn-lt"/>
                          <a:ea typeface="+mn-ea"/>
                          <a:cs typeface="+mn-cs"/>
                        </a:rPr>
                        <a:t>Outside Services/Cost Control</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vendor evaluation and contracting processes and propriety of related costs.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0">
                <a:tc>
                  <a:txBody>
                    <a:bodyPr/>
                    <a:lstStyle/>
                    <a:p>
                      <a:pPr marL="0" algn="l" defTabSz="914400" rtl="0" eaLnBrk="1" latinLnBrk="0" hangingPunct="1"/>
                      <a:r>
                        <a:rPr lang="en-US" sz="1050" b="1" i="0" kern="1200" dirty="0">
                          <a:solidFill>
                            <a:schemeClr val="tx2"/>
                          </a:solidFill>
                          <a:latin typeface="+mn-lt"/>
                          <a:ea typeface="+mn-ea"/>
                          <a:cs typeface="+mn-cs"/>
                        </a:rPr>
                        <a:t>Ad Agency Contract Compliance</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compliance by significant ad agencies with contract terms.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0">
                <a:tc>
                  <a:txBody>
                    <a:bodyPr/>
                    <a:lstStyle/>
                    <a:p>
                      <a:pPr marL="0" algn="l" defTabSz="914400" rtl="0" eaLnBrk="1" latinLnBrk="0" hangingPunct="1"/>
                      <a:r>
                        <a:rPr lang="en-US" sz="1050" b="1" i="0" kern="1200" dirty="0">
                          <a:solidFill>
                            <a:schemeClr val="tx2"/>
                          </a:solidFill>
                          <a:latin typeface="+mn-lt"/>
                          <a:ea typeface="+mn-ea"/>
                          <a:cs typeface="+mn-cs"/>
                        </a:rPr>
                        <a:t>Back Office</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infrastructure for sufficiency and ability to absorb additional operations.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0">
                <a:tc>
                  <a:txBody>
                    <a:bodyPr/>
                    <a:lstStyle/>
                    <a:p>
                      <a:pPr marL="0" algn="l" defTabSz="914400" rtl="0" eaLnBrk="1" latinLnBrk="0" hangingPunct="1"/>
                      <a:r>
                        <a:rPr lang="en-US" sz="1050" b="1" i="0" kern="1200" dirty="0">
                          <a:solidFill>
                            <a:schemeClr val="tx2"/>
                          </a:solidFill>
                          <a:latin typeface="+mn-lt"/>
                          <a:ea typeface="+mn-ea"/>
                          <a:cs typeface="+mn-cs"/>
                        </a:rPr>
                        <a:t>Data Processing</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general data processing controls.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0">
                <a:tc>
                  <a:txBody>
                    <a:bodyPr/>
                    <a:lstStyle/>
                    <a:p>
                      <a:pPr marL="0" algn="l" defTabSz="914400" rtl="0" eaLnBrk="1" latinLnBrk="0" hangingPunct="1"/>
                      <a:r>
                        <a:rPr lang="en-US" sz="1050" b="1" i="0" kern="1200" dirty="0">
                          <a:solidFill>
                            <a:schemeClr val="tx2"/>
                          </a:solidFill>
                          <a:latin typeface="+mn-lt"/>
                          <a:ea typeface="+mn-ea"/>
                          <a:cs typeface="+mn-cs"/>
                        </a:rPr>
                        <a:t>UMS Follow-Up Activities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Follow</a:t>
                      </a:r>
                      <a:r>
                        <a:rPr lang="en-US" sz="1050" i="0" kern="1200" baseline="0" dirty="0">
                          <a:solidFill>
                            <a:schemeClr val="tx2"/>
                          </a:solidFill>
                          <a:latin typeface="+mn-lt"/>
                          <a:ea typeface="+mn-ea"/>
                          <a:cs typeface="+mn-cs"/>
                        </a:rPr>
                        <a:t> </a:t>
                      </a:r>
                      <a:r>
                        <a:rPr lang="en-US" sz="1050" i="0" kern="1200" dirty="0">
                          <a:solidFill>
                            <a:schemeClr val="tx2"/>
                          </a:solidFill>
                          <a:latin typeface="+mn-lt"/>
                          <a:ea typeface="+mn-ea"/>
                          <a:cs typeface="+mn-cs"/>
                        </a:rPr>
                        <a:t>up on significant opportunities from previously issued audit reports.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0">
                <a:tc>
                  <a:txBody>
                    <a:bodyPr/>
                    <a:lstStyle/>
                    <a:p>
                      <a:pPr marL="0" algn="l" defTabSz="914400" rtl="0" eaLnBrk="1" latinLnBrk="0" hangingPunct="1"/>
                      <a:r>
                        <a:rPr lang="en-US" sz="1050" b="1" i="0" kern="1200" dirty="0">
                          <a:solidFill>
                            <a:schemeClr val="tx2"/>
                          </a:solidFill>
                          <a:latin typeface="+mn-lt"/>
                          <a:ea typeface="+mn-ea"/>
                          <a:cs typeface="+mn-cs"/>
                        </a:rPr>
                        <a:t>External Audit Participation</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Participate with financial audit teams in annual audit.</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55975119"/>
                  </a:ext>
                </a:extLst>
              </a:tr>
            </a:tbl>
          </a:graphicData>
        </a:graphic>
      </p:graphicFrame>
      <p:sp>
        <p:nvSpPr>
          <p:cNvPr id="4" name="Freeform 149">
            <a:extLst>
              <a:ext uri="{FF2B5EF4-FFF2-40B4-BE49-F238E27FC236}">
                <a16:creationId xmlns:a16="http://schemas.microsoft.com/office/drawing/2014/main" id="{E1EC11EB-46B6-42BE-83E2-733453BE32CC}"/>
              </a:ext>
            </a:extLst>
          </p:cNvPr>
          <p:cNvSpPr>
            <a:spLocks noChangeAspect="1"/>
          </p:cNvSpPr>
          <p:nvPr/>
        </p:nvSpPr>
        <p:spPr bwMode="auto">
          <a:xfrm>
            <a:off x="1692050" y="1155702"/>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
        <p:nvSpPr>
          <p:cNvPr id="2" name="Slide Number Placeholder 1">
            <a:extLst>
              <a:ext uri="{FF2B5EF4-FFF2-40B4-BE49-F238E27FC236}">
                <a16:creationId xmlns:a16="http://schemas.microsoft.com/office/drawing/2014/main" id="{D45DE87A-463A-4665-BA07-E82FDC31B915}"/>
              </a:ext>
            </a:extLst>
          </p:cNvPr>
          <p:cNvSpPr>
            <a:spLocks noGrp="1"/>
          </p:cNvSpPr>
          <p:nvPr>
            <p:ph type="sldNum" sz="quarter" idx="11"/>
          </p:nvPr>
        </p:nvSpPr>
        <p:spPr/>
        <p:txBody>
          <a:bodyPr/>
          <a:lstStyle/>
          <a:p>
            <a:fld id="{1C026648-BCB3-47E3-8128-611D1202DC8A}" type="slidenum">
              <a:rPr lang="en-US" smtClean="0"/>
              <a:pPr/>
              <a:t>9</a:t>
            </a:fld>
            <a:endParaRPr lang="en-US" dirty="0"/>
          </a:p>
        </p:txBody>
      </p:sp>
    </p:spTree>
    <p:extLst>
      <p:ext uri="{BB962C8B-B14F-4D97-AF65-F5344CB8AC3E}">
        <p14:creationId xmlns:p14="http://schemas.microsoft.com/office/powerpoint/2010/main" val="3951303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2907D9AC-AFB3-4407-8D91-9CB831B0538E}"/>
              </a:ext>
            </a:extLst>
          </p:cNvPr>
          <p:cNvSpPr>
            <a:spLocks noGrp="1"/>
          </p:cNvSpPr>
          <p:nvPr>
            <p:ph type="title"/>
          </p:nvPr>
        </p:nvSpPr>
        <p:spPr>
          <a:xfrm>
            <a:off x="2090930" y="291363"/>
            <a:ext cx="7955748" cy="864339"/>
          </a:xfrm>
        </p:spPr>
        <p:txBody>
          <a:bodyPr/>
          <a:lstStyle/>
          <a:p>
            <a:r>
              <a:rPr lang="en-US" altLang="en-US" dirty="0"/>
              <a:t>Proposed Audit Services Plan</a:t>
            </a:r>
          </a:p>
        </p:txBody>
      </p:sp>
      <p:graphicFrame>
        <p:nvGraphicFramePr>
          <p:cNvPr id="3" name="Table 2">
            <a:extLst>
              <a:ext uri="{FF2B5EF4-FFF2-40B4-BE49-F238E27FC236}">
                <a16:creationId xmlns:a16="http://schemas.microsoft.com/office/drawing/2014/main" id="{8F727EA9-5562-4F2F-9DD9-E186E3BD57DB}"/>
              </a:ext>
            </a:extLst>
          </p:cNvPr>
          <p:cNvGraphicFramePr>
            <a:graphicFrameLocks noGrp="1"/>
          </p:cNvGraphicFramePr>
          <p:nvPr>
            <p:extLst/>
          </p:nvPr>
        </p:nvGraphicFramePr>
        <p:xfrm>
          <a:off x="2090928" y="1155701"/>
          <a:ext cx="8001000" cy="5272784"/>
        </p:xfrm>
        <a:graphic>
          <a:graphicData uri="http://schemas.openxmlformats.org/drawingml/2006/table">
            <a:tbl>
              <a:tblPr firstRow="1" bandRow="1">
                <a:tableStyleId>{00A15C55-8517-42AA-B614-E9B94910E393}</a:tableStyleId>
              </a:tblPr>
              <a:tblGrid>
                <a:gridCol w="2000250">
                  <a:extLst>
                    <a:ext uri="{9D8B030D-6E8A-4147-A177-3AD203B41FA5}">
                      <a16:colId xmlns:a16="http://schemas.microsoft.com/office/drawing/2014/main" val="20000"/>
                    </a:ext>
                  </a:extLst>
                </a:gridCol>
                <a:gridCol w="1014222">
                  <a:extLst>
                    <a:ext uri="{9D8B030D-6E8A-4147-A177-3AD203B41FA5}">
                      <a16:colId xmlns:a16="http://schemas.microsoft.com/office/drawing/2014/main" val="20001"/>
                    </a:ext>
                  </a:extLst>
                </a:gridCol>
                <a:gridCol w="4986528">
                  <a:extLst>
                    <a:ext uri="{9D8B030D-6E8A-4147-A177-3AD203B41FA5}">
                      <a16:colId xmlns:a16="http://schemas.microsoft.com/office/drawing/2014/main" val="2390576682"/>
                    </a:ext>
                  </a:extLst>
                </a:gridCol>
              </a:tblGrid>
              <a:tr h="0">
                <a:tc>
                  <a:txBody>
                    <a:bodyPr/>
                    <a:lstStyle/>
                    <a:p>
                      <a:pPr algn="ctr"/>
                      <a:r>
                        <a:rPr lang="en-US" sz="1200" dirty="0">
                          <a:latin typeface="+mj-lt"/>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Last</a:t>
                      </a:r>
                      <a:r>
                        <a:rPr lang="en-US" sz="1200" baseline="0" dirty="0">
                          <a:latin typeface="+mj-lt"/>
                        </a:rPr>
                        <a:t> Audit Date</a:t>
                      </a:r>
                      <a:endParaRPr lang="en-US" sz="1200" dirty="0">
                        <a:latin typeface="+mj-lt"/>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0"/>
                  </a:ext>
                </a:extLst>
              </a:tr>
              <a:tr h="0">
                <a:tc gridSpan="3">
                  <a:txBody>
                    <a:bodyPr/>
                    <a:lstStyle/>
                    <a:p>
                      <a:pPr algn="ctr"/>
                      <a:r>
                        <a:rPr lang="en-US" sz="1100" b="1" i="0" dirty="0">
                          <a:solidFill>
                            <a:schemeClr val="bg1"/>
                          </a:solidFill>
                          <a:latin typeface="+mj-lt"/>
                        </a:rPr>
                        <a:t>Support Services Corporate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58043401"/>
                  </a:ext>
                </a:extLst>
              </a:tr>
              <a:tr h="0">
                <a:tc>
                  <a:txBody>
                    <a:bodyPr/>
                    <a:lstStyle/>
                    <a:p>
                      <a:r>
                        <a:rPr lang="en-US" sz="1050" b="1" i="0" dirty="0">
                          <a:solidFill>
                            <a:schemeClr val="tx2"/>
                          </a:solidFill>
                        </a:rPr>
                        <a:t>Disbursements Processing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050" i="0" dirty="0">
                        <a:solidFill>
                          <a:schemeClr val="tx2"/>
                        </a:solidFill>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050" i="0" dirty="0">
                          <a:solidFill>
                            <a:schemeClr val="tx2"/>
                          </a:solidFill>
                        </a:rPr>
                        <a:t>Review with and train accounts payable functions on appropriate processing controls.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0">
                <a:tc>
                  <a:txBody>
                    <a:bodyPr/>
                    <a:lstStyle/>
                    <a:p>
                      <a:pPr marL="0" algn="l" defTabSz="914400" rtl="0" eaLnBrk="1" latinLnBrk="0" hangingPunct="1"/>
                      <a:r>
                        <a:rPr lang="en-US" sz="1050" b="1" i="0" kern="1200" dirty="0">
                          <a:solidFill>
                            <a:schemeClr val="tx2"/>
                          </a:solidFill>
                          <a:latin typeface="+mn-lt"/>
                          <a:ea typeface="+mn-ea"/>
                          <a:cs typeface="+mn-cs"/>
                        </a:rPr>
                        <a:t>Leased Properties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lease monitoring procedures and compliance with leasing arrangements.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0">
                <a:tc>
                  <a:txBody>
                    <a:bodyPr/>
                    <a:lstStyle/>
                    <a:p>
                      <a:pPr marL="0" algn="l" defTabSz="914400" rtl="0" eaLnBrk="1" latinLnBrk="0" hangingPunct="1"/>
                      <a:r>
                        <a:rPr lang="en-US" sz="1050" b="1" i="0" kern="1200" dirty="0">
                          <a:solidFill>
                            <a:schemeClr val="tx2"/>
                          </a:solidFill>
                          <a:latin typeface="+mn-lt"/>
                          <a:ea typeface="+mn-ea"/>
                          <a:cs typeface="+mn-cs"/>
                        </a:rPr>
                        <a:t>Performance Management Process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Evaluate alignment of goal setting, performance tracking and incentive measurement processes.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0">
                <a:tc>
                  <a:txBody>
                    <a:bodyPr/>
                    <a:lstStyle/>
                    <a:p>
                      <a:pPr marL="0" algn="l" defTabSz="914400" rtl="0" eaLnBrk="1" latinLnBrk="0" hangingPunct="1"/>
                      <a:r>
                        <a:rPr lang="en-US" sz="1050" b="1" i="0" kern="1200" dirty="0">
                          <a:solidFill>
                            <a:schemeClr val="tx2"/>
                          </a:solidFill>
                          <a:latin typeface="+mn-lt"/>
                          <a:ea typeface="+mn-ea"/>
                          <a:cs typeface="+mn-cs"/>
                        </a:rPr>
                        <a:t>Relocation Expenses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compliance with policies and propriety of expenses.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0">
                <a:tc>
                  <a:txBody>
                    <a:bodyPr/>
                    <a:lstStyle/>
                    <a:p>
                      <a:pPr marL="0" algn="l" defTabSz="914400" rtl="0" eaLnBrk="1" latinLnBrk="0" hangingPunct="1"/>
                      <a:r>
                        <a:rPr lang="en-US" sz="1050" b="1" i="0" kern="1200" dirty="0">
                          <a:solidFill>
                            <a:schemeClr val="tx2"/>
                          </a:solidFill>
                          <a:latin typeface="+mn-lt"/>
                          <a:ea typeface="+mn-ea"/>
                          <a:cs typeface="+mn-cs"/>
                        </a:rPr>
                        <a:t>Workers’ Comp. Claims Testing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procedures of third party claims processor for propriety and compliance with contract.</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0">
                <a:tc>
                  <a:txBody>
                    <a:bodyPr/>
                    <a:lstStyle/>
                    <a:p>
                      <a:pPr marL="0" algn="l" defTabSz="914400" rtl="0" eaLnBrk="1" latinLnBrk="0" hangingPunct="1"/>
                      <a:r>
                        <a:rPr lang="en-US" sz="1050" b="1" i="0" kern="1200" dirty="0">
                          <a:solidFill>
                            <a:schemeClr val="tx2"/>
                          </a:solidFill>
                          <a:latin typeface="+mn-lt"/>
                          <a:ea typeface="+mn-ea"/>
                          <a:cs typeface="+mn-cs"/>
                        </a:rPr>
                        <a:t>Benefits Claims Processing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claims handling and administration of benefit plan processing.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0">
                <a:tc>
                  <a:txBody>
                    <a:bodyPr/>
                    <a:lstStyle/>
                    <a:p>
                      <a:pPr marL="0" algn="l" defTabSz="914400" rtl="0" eaLnBrk="1" latinLnBrk="0" hangingPunct="1"/>
                      <a:r>
                        <a:rPr lang="en-US" sz="1050" b="1" i="0" kern="1200" dirty="0">
                          <a:solidFill>
                            <a:schemeClr val="tx2"/>
                          </a:solidFill>
                          <a:latin typeface="+mn-lt"/>
                          <a:ea typeface="+mn-ea"/>
                          <a:cs typeface="+mn-cs"/>
                        </a:rPr>
                        <a:t>Business Resumption Planning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Evaluate sufficiency of critical business resumption procedures.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0">
                <a:tc gridSpan="3">
                  <a:txBody>
                    <a:bodyPr/>
                    <a:lstStyle/>
                    <a:p>
                      <a:pPr marL="0" algn="ctr" defTabSz="914400" rtl="0" eaLnBrk="1" latinLnBrk="0" hangingPunct="1"/>
                      <a:r>
                        <a:rPr lang="en-US" sz="1100" b="1" i="0" kern="1200" dirty="0">
                          <a:solidFill>
                            <a:schemeClr val="bg1"/>
                          </a:solidFill>
                          <a:latin typeface="+mn-lt"/>
                          <a:ea typeface="+mn-ea"/>
                          <a:cs typeface="+mn-cs"/>
                        </a:rPr>
                        <a:t>Information Technology</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47396172"/>
                  </a:ext>
                </a:extLst>
              </a:tr>
              <a:tr h="0">
                <a:tc>
                  <a:txBody>
                    <a:bodyPr/>
                    <a:lstStyle/>
                    <a:p>
                      <a:pPr marL="0" algn="l" defTabSz="914400" rtl="0" eaLnBrk="1" latinLnBrk="0" hangingPunct="1"/>
                      <a:r>
                        <a:rPr lang="en-US" sz="1050" b="1" i="0" kern="1200" dirty="0">
                          <a:solidFill>
                            <a:schemeClr val="tx2"/>
                          </a:solidFill>
                          <a:latin typeface="+mn-lt"/>
                          <a:ea typeface="+mn-ea"/>
                          <a:cs typeface="+mn-cs"/>
                        </a:rPr>
                        <a:t>Data Center General Controls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Update general controls review to ensure integrity of processing in data center.</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164560749"/>
                  </a:ext>
                </a:extLst>
              </a:tr>
              <a:tr h="0">
                <a:tc>
                  <a:txBody>
                    <a:bodyPr/>
                    <a:lstStyle/>
                    <a:p>
                      <a:pPr marL="0" algn="l" defTabSz="914400" rtl="0" eaLnBrk="1" latinLnBrk="0" hangingPunct="1"/>
                      <a:r>
                        <a:rPr lang="en-US" sz="1050" b="1" i="0" kern="1200" dirty="0">
                          <a:solidFill>
                            <a:schemeClr val="tx2"/>
                          </a:solidFill>
                          <a:latin typeface="+mn-lt"/>
                          <a:ea typeface="+mn-ea"/>
                          <a:cs typeface="+mn-cs"/>
                        </a:rPr>
                        <a:t>Telecommunications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Determine and evaluate system dial-in and other telecommunication controls.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829554275"/>
                  </a:ext>
                </a:extLst>
              </a:tr>
              <a:tr h="0">
                <a:tc>
                  <a:txBody>
                    <a:bodyPr/>
                    <a:lstStyle/>
                    <a:p>
                      <a:pPr marL="0" algn="l" defTabSz="914400" rtl="0" eaLnBrk="1" latinLnBrk="0" hangingPunct="1"/>
                      <a:r>
                        <a:rPr lang="en-US" sz="1050" b="1" i="0" kern="1200" dirty="0">
                          <a:solidFill>
                            <a:schemeClr val="tx2"/>
                          </a:solidFill>
                          <a:latin typeface="+mn-lt"/>
                          <a:ea typeface="+mn-ea"/>
                          <a:cs typeface="+mn-cs"/>
                        </a:rPr>
                        <a:t>Program Change Control</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adequacy of controls over changes to programs and data files in State A.</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432464016"/>
                  </a:ext>
                </a:extLst>
              </a:tr>
              <a:tr h="0">
                <a:tc>
                  <a:txBody>
                    <a:bodyPr/>
                    <a:lstStyle/>
                    <a:p>
                      <a:pPr marL="0" algn="l" defTabSz="914400" rtl="0" eaLnBrk="1" latinLnBrk="0" hangingPunct="1"/>
                      <a:r>
                        <a:rPr lang="en-US" sz="1050" b="1" i="0" kern="1200" dirty="0">
                          <a:solidFill>
                            <a:schemeClr val="tx2"/>
                          </a:solidFill>
                          <a:latin typeface="+mn-lt"/>
                          <a:ea typeface="+mn-ea"/>
                          <a:cs typeface="+mn-cs"/>
                        </a:rPr>
                        <a:t>LAN Security – Corporate</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security surrounding local area networks residing in Their City.</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38343155"/>
                  </a:ext>
                </a:extLst>
              </a:tr>
              <a:tr h="0">
                <a:tc>
                  <a:txBody>
                    <a:bodyPr/>
                    <a:lstStyle/>
                    <a:p>
                      <a:pPr marL="0" algn="l" defTabSz="914400" rtl="0" eaLnBrk="1" latinLnBrk="0" hangingPunct="1"/>
                      <a:r>
                        <a:rPr lang="en-US" sz="1050" b="1" i="0" kern="1200" dirty="0">
                          <a:solidFill>
                            <a:schemeClr val="tx2"/>
                          </a:solidFill>
                          <a:latin typeface="+mn-lt"/>
                          <a:ea typeface="+mn-ea"/>
                          <a:cs typeface="+mn-cs"/>
                        </a:rPr>
                        <a:t>Application Development</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Assist in significant development projects of the center.</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33911186"/>
                  </a:ext>
                </a:extLst>
              </a:tr>
            </a:tbl>
          </a:graphicData>
        </a:graphic>
      </p:graphicFrame>
      <p:sp>
        <p:nvSpPr>
          <p:cNvPr id="4" name="Freeform 149">
            <a:extLst>
              <a:ext uri="{FF2B5EF4-FFF2-40B4-BE49-F238E27FC236}">
                <a16:creationId xmlns:a16="http://schemas.microsoft.com/office/drawing/2014/main" id="{49189185-E640-4ED0-8074-13832AC8A693}"/>
              </a:ext>
            </a:extLst>
          </p:cNvPr>
          <p:cNvSpPr>
            <a:spLocks noChangeAspect="1"/>
          </p:cNvSpPr>
          <p:nvPr/>
        </p:nvSpPr>
        <p:spPr bwMode="auto">
          <a:xfrm>
            <a:off x="1692050" y="1155702"/>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
        <p:nvSpPr>
          <p:cNvPr id="2" name="Slide Number Placeholder 1">
            <a:extLst>
              <a:ext uri="{FF2B5EF4-FFF2-40B4-BE49-F238E27FC236}">
                <a16:creationId xmlns:a16="http://schemas.microsoft.com/office/drawing/2014/main" id="{CA6819DC-5459-48DA-810A-8778E1AB9310}"/>
              </a:ext>
            </a:extLst>
          </p:cNvPr>
          <p:cNvSpPr>
            <a:spLocks noGrp="1"/>
          </p:cNvSpPr>
          <p:nvPr>
            <p:ph type="sldNum" sz="quarter" idx="11"/>
          </p:nvPr>
        </p:nvSpPr>
        <p:spPr/>
        <p:txBody>
          <a:bodyPr/>
          <a:lstStyle/>
          <a:p>
            <a:fld id="{1C026648-BCB3-47E3-8128-611D1202DC8A}" type="slidenum">
              <a:rPr lang="en-US" smtClean="0"/>
              <a:pPr/>
              <a:t>10</a:t>
            </a:fld>
            <a:endParaRPr lang="en-US" dirty="0"/>
          </a:p>
        </p:txBody>
      </p:sp>
    </p:spTree>
    <p:extLst>
      <p:ext uri="{BB962C8B-B14F-4D97-AF65-F5344CB8AC3E}">
        <p14:creationId xmlns:p14="http://schemas.microsoft.com/office/powerpoint/2010/main" val="4131329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F727EA9-5562-4F2F-9DD9-E186E3BD57DB}"/>
              </a:ext>
            </a:extLst>
          </p:cNvPr>
          <p:cNvGraphicFramePr>
            <a:graphicFrameLocks noGrp="1"/>
          </p:cNvGraphicFramePr>
          <p:nvPr>
            <p:extLst/>
          </p:nvPr>
        </p:nvGraphicFramePr>
        <p:xfrm>
          <a:off x="2090928" y="1155701"/>
          <a:ext cx="8001000" cy="5029096"/>
        </p:xfrm>
        <a:graphic>
          <a:graphicData uri="http://schemas.openxmlformats.org/drawingml/2006/table">
            <a:tbl>
              <a:tblPr firstRow="1" bandRow="1">
                <a:tableStyleId>{00A15C55-8517-42AA-B614-E9B94910E393}</a:tableStyleId>
              </a:tblPr>
              <a:tblGrid>
                <a:gridCol w="2000250">
                  <a:extLst>
                    <a:ext uri="{9D8B030D-6E8A-4147-A177-3AD203B41FA5}">
                      <a16:colId xmlns:a16="http://schemas.microsoft.com/office/drawing/2014/main" val="20000"/>
                    </a:ext>
                  </a:extLst>
                </a:gridCol>
                <a:gridCol w="1014222">
                  <a:extLst>
                    <a:ext uri="{9D8B030D-6E8A-4147-A177-3AD203B41FA5}">
                      <a16:colId xmlns:a16="http://schemas.microsoft.com/office/drawing/2014/main" val="20001"/>
                    </a:ext>
                  </a:extLst>
                </a:gridCol>
                <a:gridCol w="4986528">
                  <a:extLst>
                    <a:ext uri="{9D8B030D-6E8A-4147-A177-3AD203B41FA5}">
                      <a16:colId xmlns:a16="http://schemas.microsoft.com/office/drawing/2014/main" val="2390576682"/>
                    </a:ext>
                  </a:extLst>
                </a:gridCol>
              </a:tblGrid>
              <a:tr h="0">
                <a:tc>
                  <a:txBody>
                    <a:bodyPr/>
                    <a:lstStyle/>
                    <a:p>
                      <a:pPr algn="ctr"/>
                      <a:r>
                        <a:rPr lang="en-US" sz="1200" dirty="0">
                          <a:latin typeface="+mj-lt"/>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Last</a:t>
                      </a:r>
                      <a:r>
                        <a:rPr lang="en-US" sz="1200" baseline="0" dirty="0">
                          <a:latin typeface="+mj-lt"/>
                        </a:rPr>
                        <a:t> Audit Date</a:t>
                      </a:r>
                      <a:endParaRPr lang="en-US" sz="1200" dirty="0">
                        <a:latin typeface="+mj-lt"/>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0"/>
                  </a:ext>
                </a:extLst>
              </a:tr>
              <a:tr h="0">
                <a:tc gridSpan="3">
                  <a:txBody>
                    <a:bodyPr/>
                    <a:lstStyle/>
                    <a:p>
                      <a:pPr algn="ctr"/>
                      <a:r>
                        <a:rPr lang="en-US" sz="1100" b="1" i="0" dirty="0">
                          <a:solidFill>
                            <a:schemeClr val="bg1"/>
                          </a:solidFill>
                          <a:latin typeface="+mj-lt"/>
                        </a:rPr>
                        <a:t>Reengineering and Other</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58043401"/>
                  </a:ext>
                </a:extLst>
              </a:tr>
              <a:tr h="0">
                <a:tc>
                  <a:txBody>
                    <a:bodyPr/>
                    <a:lstStyle/>
                    <a:p>
                      <a:r>
                        <a:rPr lang="en-US" sz="1050" b="1" i="0" dirty="0">
                          <a:solidFill>
                            <a:schemeClr val="tx2"/>
                          </a:solidFill>
                        </a:rPr>
                        <a:t>Customer Reengineering Projects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050" i="0" dirty="0">
                        <a:solidFill>
                          <a:schemeClr val="tx2"/>
                        </a:solidFill>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050" i="0" dirty="0">
                          <a:solidFill>
                            <a:schemeClr val="tx2"/>
                          </a:solidFill>
                        </a:rPr>
                        <a:t>Review of controls and procedures for newly designed customer processes.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0">
                <a:tc>
                  <a:txBody>
                    <a:bodyPr/>
                    <a:lstStyle/>
                    <a:p>
                      <a:pPr marL="0" algn="l" defTabSz="914400" rtl="0" eaLnBrk="1" latinLnBrk="0" hangingPunct="1"/>
                      <a:r>
                        <a:rPr lang="en-US" sz="1050" b="1" i="0" kern="1200" dirty="0">
                          <a:solidFill>
                            <a:schemeClr val="tx2"/>
                          </a:solidFill>
                          <a:latin typeface="+mn-lt"/>
                          <a:ea typeface="+mn-ea"/>
                          <a:cs typeface="+mn-cs"/>
                        </a:rPr>
                        <a:t>Materials Reengineering Projects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of controls and procedures for newly designed materials management processes.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0">
                <a:tc>
                  <a:txBody>
                    <a:bodyPr/>
                    <a:lstStyle/>
                    <a:p>
                      <a:pPr marL="0" algn="l" defTabSz="914400" rtl="0" eaLnBrk="1" latinLnBrk="0" hangingPunct="1"/>
                      <a:r>
                        <a:rPr lang="en-US" sz="1050" b="1" i="0" kern="1200" dirty="0">
                          <a:solidFill>
                            <a:schemeClr val="tx2"/>
                          </a:solidFill>
                          <a:latin typeface="+mn-lt"/>
                          <a:ea typeface="+mn-ea"/>
                          <a:cs typeface="+mn-cs"/>
                        </a:rPr>
                        <a:t>Financial Reengineering Projects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of controls and procedures for newly designed financial management processes.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0">
                <a:tc>
                  <a:txBody>
                    <a:bodyPr/>
                    <a:lstStyle/>
                    <a:p>
                      <a:pPr marL="0" algn="l" defTabSz="914400" rtl="0" eaLnBrk="1" latinLnBrk="0" hangingPunct="1"/>
                      <a:r>
                        <a:rPr lang="en-US" sz="1050" b="1" i="0" kern="1200" dirty="0">
                          <a:solidFill>
                            <a:schemeClr val="tx2"/>
                          </a:solidFill>
                          <a:latin typeface="+mn-lt"/>
                          <a:ea typeface="+mn-ea"/>
                          <a:cs typeface="+mn-cs"/>
                        </a:rPr>
                        <a:t>Risk Evaluation and Planning</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Continually assess risk areas and plan audits to address significant risks.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0">
                <a:tc>
                  <a:txBody>
                    <a:bodyPr/>
                    <a:lstStyle/>
                    <a:p>
                      <a:pPr marL="0" algn="l" defTabSz="914400" rtl="0" eaLnBrk="1" latinLnBrk="0" hangingPunct="1"/>
                      <a:r>
                        <a:rPr lang="en-US" sz="1050" b="1" i="0" kern="1200" dirty="0">
                          <a:solidFill>
                            <a:schemeClr val="tx2"/>
                          </a:solidFill>
                          <a:latin typeface="+mn-lt"/>
                          <a:ea typeface="+mn-ea"/>
                          <a:cs typeface="+mn-cs"/>
                        </a:rPr>
                        <a:t>Follow-Up Activities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Follow</a:t>
                      </a:r>
                      <a:r>
                        <a:rPr lang="en-US" sz="1050" i="0" kern="1200" baseline="0" dirty="0">
                          <a:solidFill>
                            <a:schemeClr val="tx2"/>
                          </a:solidFill>
                          <a:latin typeface="+mn-lt"/>
                          <a:ea typeface="+mn-ea"/>
                          <a:cs typeface="+mn-cs"/>
                        </a:rPr>
                        <a:t> </a:t>
                      </a:r>
                      <a:r>
                        <a:rPr lang="en-US" sz="1050" i="0" kern="1200" dirty="0">
                          <a:solidFill>
                            <a:schemeClr val="tx2"/>
                          </a:solidFill>
                          <a:latin typeface="+mn-lt"/>
                          <a:ea typeface="+mn-ea"/>
                          <a:cs typeface="+mn-cs"/>
                        </a:rPr>
                        <a:t>up on significant opportunities from previously issued audit reports.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0">
                <a:tc>
                  <a:txBody>
                    <a:bodyPr/>
                    <a:lstStyle/>
                    <a:p>
                      <a:pPr marL="0" algn="l" defTabSz="914400" rtl="0" eaLnBrk="1" latinLnBrk="0" hangingPunct="1"/>
                      <a:r>
                        <a:rPr lang="en-US" sz="1050" b="1" i="0" kern="1200" dirty="0">
                          <a:solidFill>
                            <a:schemeClr val="tx2"/>
                          </a:solidFill>
                          <a:latin typeface="+mn-lt"/>
                          <a:ea typeface="+mn-ea"/>
                          <a:cs typeface="+mn-cs"/>
                        </a:rPr>
                        <a:t>External Audit Participation</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Participate with financial audit teams in annual audit.</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0">
                <a:tc gridSpan="3">
                  <a:txBody>
                    <a:bodyPr/>
                    <a:lstStyle/>
                    <a:p>
                      <a:pPr marL="0" algn="ctr" defTabSz="914400" rtl="0" eaLnBrk="1" latinLnBrk="0" hangingPunct="1"/>
                      <a:r>
                        <a:rPr lang="en-US" sz="1100" b="1" i="0" kern="1200" dirty="0">
                          <a:solidFill>
                            <a:schemeClr val="bg1"/>
                          </a:solidFill>
                          <a:latin typeface="+mn-lt"/>
                          <a:ea typeface="+mn-ea"/>
                          <a:cs typeface="+mn-cs"/>
                        </a:rPr>
                        <a:t>Support Services (continued)</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47396172"/>
                  </a:ext>
                </a:extLst>
              </a:tr>
              <a:tr h="0">
                <a:tc gridSpan="3">
                  <a:txBody>
                    <a:bodyPr/>
                    <a:lstStyle/>
                    <a:p>
                      <a:pPr marL="0" algn="ctr" defTabSz="914400" rtl="0" eaLnBrk="1" latinLnBrk="0" hangingPunct="1"/>
                      <a:r>
                        <a:rPr lang="en-US" sz="1100" b="1" i="0" kern="1200" dirty="0">
                          <a:solidFill>
                            <a:schemeClr val="tx2"/>
                          </a:solidFill>
                          <a:latin typeface="+mn-lt"/>
                          <a:ea typeface="+mn-ea"/>
                          <a:cs typeface="+mn-cs"/>
                        </a:rPr>
                        <a:t>Supply Services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latinLnBrk="0" hangingPunct="1"/>
                      <a:endParaRPr lang="en-US" sz="1050" kern="1200" dirty="0">
                        <a:solidFill>
                          <a:schemeClr val="dk1"/>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l" defTabSz="914400" rtl="0" eaLnBrk="1" latinLnBrk="0" hangingPunct="1"/>
                      <a:endParaRPr lang="en-US" sz="1050" kern="1200" dirty="0">
                        <a:solidFill>
                          <a:schemeClr val="dk1"/>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164560749"/>
                  </a:ext>
                </a:extLst>
              </a:tr>
              <a:tr h="0">
                <a:tc>
                  <a:txBody>
                    <a:bodyPr/>
                    <a:lstStyle/>
                    <a:p>
                      <a:pPr marL="0" algn="l" defTabSz="914400" rtl="0" eaLnBrk="1" latinLnBrk="0" hangingPunct="1"/>
                      <a:r>
                        <a:rPr lang="en-US" sz="1050" b="1" i="0" kern="1200" dirty="0">
                          <a:solidFill>
                            <a:schemeClr val="tx2"/>
                          </a:solidFill>
                          <a:latin typeface="+mn-lt"/>
                          <a:ea typeface="+mn-ea"/>
                          <a:cs typeface="+mn-cs"/>
                        </a:rPr>
                        <a:t>Margin Generation Activities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19XX recorded margins to ensure they were generated in a risk-free manner.</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829554275"/>
                  </a:ext>
                </a:extLst>
              </a:tr>
              <a:tr h="0">
                <a:tc>
                  <a:txBody>
                    <a:bodyPr/>
                    <a:lstStyle/>
                    <a:p>
                      <a:pPr marL="0" algn="l" defTabSz="914400" rtl="0" eaLnBrk="1" latinLnBrk="0" hangingPunct="1"/>
                      <a:r>
                        <a:rPr lang="en-US" sz="1050" b="1" i="0" kern="1200" dirty="0">
                          <a:solidFill>
                            <a:schemeClr val="tx2"/>
                          </a:solidFill>
                          <a:latin typeface="+mn-lt"/>
                          <a:ea typeface="+mn-ea"/>
                          <a:cs typeface="+mn-cs"/>
                        </a:rPr>
                        <a:t>Gas Purchases and Allocations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propriety of gas purchasing, cost allocations and contract administration.</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432464016"/>
                  </a:ext>
                </a:extLst>
              </a:tr>
              <a:tr h="0">
                <a:tc>
                  <a:txBody>
                    <a:bodyPr/>
                    <a:lstStyle/>
                    <a:p>
                      <a:pPr marL="0" algn="l" defTabSz="914400" rtl="0" eaLnBrk="1" latinLnBrk="0" hangingPunct="1"/>
                      <a:r>
                        <a:rPr lang="en-US" sz="1050" b="1" i="0" kern="1200" dirty="0">
                          <a:solidFill>
                            <a:schemeClr val="tx2"/>
                          </a:solidFill>
                          <a:latin typeface="+mn-lt"/>
                          <a:ea typeface="+mn-ea"/>
                          <a:cs typeface="+mn-cs"/>
                        </a:rPr>
                        <a:t>Gas Cost Reporting</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Evaluate the business needs relative to the reporting of gas cost information.</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38343155"/>
                  </a:ext>
                </a:extLst>
              </a:tr>
              <a:tr h="0">
                <a:tc>
                  <a:txBody>
                    <a:bodyPr/>
                    <a:lstStyle/>
                    <a:p>
                      <a:pPr marL="0" algn="l" defTabSz="914400" rtl="0" eaLnBrk="1" latinLnBrk="0" hangingPunct="1"/>
                      <a:r>
                        <a:rPr lang="en-US" sz="1050" b="1" i="0" kern="1200" dirty="0">
                          <a:solidFill>
                            <a:schemeClr val="tx2"/>
                          </a:solidFill>
                          <a:latin typeface="+mn-lt"/>
                          <a:ea typeface="+mn-ea"/>
                          <a:cs typeface="+mn-cs"/>
                        </a:rPr>
                        <a:t>Capacity Release/Negative Reserves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of negative reserves in nomination process to evaluate supply risks.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33911186"/>
                  </a:ext>
                </a:extLst>
              </a:tr>
            </a:tbl>
          </a:graphicData>
        </a:graphic>
      </p:graphicFrame>
      <p:sp>
        <p:nvSpPr>
          <p:cNvPr id="4" name="Freeform 149">
            <a:extLst>
              <a:ext uri="{FF2B5EF4-FFF2-40B4-BE49-F238E27FC236}">
                <a16:creationId xmlns:a16="http://schemas.microsoft.com/office/drawing/2014/main" id="{F4CE1B9D-4726-480D-9C8D-00D2E5527F2F}"/>
              </a:ext>
            </a:extLst>
          </p:cNvPr>
          <p:cNvSpPr>
            <a:spLocks noChangeAspect="1"/>
          </p:cNvSpPr>
          <p:nvPr/>
        </p:nvSpPr>
        <p:spPr bwMode="auto">
          <a:xfrm>
            <a:off x="1692050" y="1155702"/>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
        <p:nvSpPr>
          <p:cNvPr id="2" name="Slide Number Placeholder 1">
            <a:extLst>
              <a:ext uri="{FF2B5EF4-FFF2-40B4-BE49-F238E27FC236}">
                <a16:creationId xmlns:a16="http://schemas.microsoft.com/office/drawing/2014/main" id="{252EEA4C-961D-4549-A269-24FE510315EC}"/>
              </a:ext>
            </a:extLst>
          </p:cNvPr>
          <p:cNvSpPr>
            <a:spLocks noGrp="1"/>
          </p:cNvSpPr>
          <p:nvPr>
            <p:ph type="sldNum" sz="quarter" idx="11"/>
          </p:nvPr>
        </p:nvSpPr>
        <p:spPr/>
        <p:txBody>
          <a:bodyPr/>
          <a:lstStyle/>
          <a:p>
            <a:fld id="{1C026648-BCB3-47E3-8128-611D1202DC8A}" type="slidenum">
              <a:rPr lang="en-US" smtClean="0"/>
              <a:pPr/>
              <a:t>11</a:t>
            </a:fld>
            <a:endParaRPr lang="en-US" dirty="0"/>
          </a:p>
        </p:txBody>
      </p:sp>
    </p:spTree>
    <p:extLst>
      <p:ext uri="{BB962C8B-B14F-4D97-AF65-F5344CB8AC3E}">
        <p14:creationId xmlns:p14="http://schemas.microsoft.com/office/powerpoint/2010/main" val="2059540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F727EA9-5562-4F2F-9DD9-E186E3BD57DB}"/>
              </a:ext>
            </a:extLst>
          </p:cNvPr>
          <p:cNvGraphicFramePr>
            <a:graphicFrameLocks noGrp="1"/>
          </p:cNvGraphicFramePr>
          <p:nvPr>
            <p:extLst/>
          </p:nvPr>
        </p:nvGraphicFramePr>
        <p:xfrm>
          <a:off x="2090928" y="1155701"/>
          <a:ext cx="8001000" cy="3123956"/>
        </p:xfrm>
        <a:graphic>
          <a:graphicData uri="http://schemas.openxmlformats.org/drawingml/2006/table">
            <a:tbl>
              <a:tblPr firstRow="1" bandRow="1">
                <a:tableStyleId>{00A15C55-8517-42AA-B614-E9B94910E393}</a:tableStyleId>
              </a:tblPr>
              <a:tblGrid>
                <a:gridCol w="2000250">
                  <a:extLst>
                    <a:ext uri="{9D8B030D-6E8A-4147-A177-3AD203B41FA5}">
                      <a16:colId xmlns:a16="http://schemas.microsoft.com/office/drawing/2014/main" val="20000"/>
                    </a:ext>
                  </a:extLst>
                </a:gridCol>
                <a:gridCol w="1014222">
                  <a:extLst>
                    <a:ext uri="{9D8B030D-6E8A-4147-A177-3AD203B41FA5}">
                      <a16:colId xmlns:a16="http://schemas.microsoft.com/office/drawing/2014/main" val="20001"/>
                    </a:ext>
                  </a:extLst>
                </a:gridCol>
                <a:gridCol w="4986528">
                  <a:extLst>
                    <a:ext uri="{9D8B030D-6E8A-4147-A177-3AD203B41FA5}">
                      <a16:colId xmlns:a16="http://schemas.microsoft.com/office/drawing/2014/main" val="2390576682"/>
                    </a:ext>
                  </a:extLst>
                </a:gridCol>
              </a:tblGrid>
              <a:tr h="0">
                <a:tc>
                  <a:txBody>
                    <a:bodyPr/>
                    <a:lstStyle/>
                    <a:p>
                      <a:pPr algn="ctr"/>
                      <a:r>
                        <a:rPr lang="en-US" sz="1200" dirty="0">
                          <a:latin typeface="+mj-lt"/>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Last</a:t>
                      </a:r>
                      <a:r>
                        <a:rPr lang="en-US" sz="1200" baseline="0" dirty="0">
                          <a:latin typeface="+mj-lt"/>
                        </a:rPr>
                        <a:t> Audit Date</a:t>
                      </a:r>
                      <a:endParaRPr lang="en-US" sz="1200" dirty="0">
                        <a:latin typeface="+mj-lt"/>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0"/>
                  </a:ext>
                </a:extLst>
              </a:tr>
              <a:tr h="0">
                <a:tc gridSpan="3">
                  <a:txBody>
                    <a:bodyPr/>
                    <a:lstStyle/>
                    <a:p>
                      <a:pPr marL="0" algn="ctr" defTabSz="914400" rtl="0" eaLnBrk="1" latinLnBrk="0" hangingPunct="1"/>
                      <a:r>
                        <a:rPr lang="en-US" sz="1100" b="1" i="0" kern="1200" dirty="0">
                          <a:solidFill>
                            <a:schemeClr val="bg1"/>
                          </a:solidFill>
                          <a:latin typeface="+mn-lt"/>
                          <a:ea typeface="+mn-ea"/>
                          <a:cs typeface="+mn-cs"/>
                        </a:rPr>
                        <a:t>Support Services (continued)</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47396172"/>
                  </a:ext>
                </a:extLst>
              </a:tr>
              <a:tr h="0">
                <a:tc gridSpan="3">
                  <a:txBody>
                    <a:bodyPr/>
                    <a:lstStyle/>
                    <a:p>
                      <a:pPr marL="0" algn="ctr" defTabSz="914400" rtl="0" eaLnBrk="1" latinLnBrk="0" hangingPunct="1"/>
                      <a:r>
                        <a:rPr lang="en-US" sz="1100" b="1" i="0" kern="1200" dirty="0">
                          <a:solidFill>
                            <a:schemeClr val="tx2"/>
                          </a:solidFill>
                          <a:latin typeface="+mn-lt"/>
                          <a:ea typeface="+mn-ea"/>
                          <a:cs typeface="+mn-cs"/>
                        </a:rPr>
                        <a:t>Supply Services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latinLnBrk="0" hangingPunct="1"/>
                      <a:endParaRPr lang="en-US" sz="1050" kern="1200" dirty="0">
                        <a:solidFill>
                          <a:schemeClr val="dk1"/>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l" defTabSz="914400" rtl="0" eaLnBrk="1" latinLnBrk="0" hangingPunct="1"/>
                      <a:endParaRPr lang="en-US" sz="1050" kern="1200" dirty="0">
                        <a:solidFill>
                          <a:schemeClr val="dk1"/>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164560749"/>
                  </a:ext>
                </a:extLst>
              </a:tr>
              <a:tr h="0">
                <a:tc>
                  <a:txBody>
                    <a:bodyPr/>
                    <a:lstStyle/>
                    <a:p>
                      <a:pPr marL="0" algn="l" defTabSz="914400" rtl="0" eaLnBrk="1" latinLnBrk="0" hangingPunct="1"/>
                      <a:r>
                        <a:rPr lang="en-US" sz="1050" b="1" i="0" kern="1200" dirty="0">
                          <a:solidFill>
                            <a:schemeClr val="tx2"/>
                          </a:solidFill>
                          <a:latin typeface="+mn-lt"/>
                          <a:ea typeface="+mn-ea"/>
                          <a:cs typeface="+mn-cs"/>
                        </a:rPr>
                        <a:t>Plan vs. Actual Cost Review</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Analyze actual cost variances versus plan to determine potential regulatory exposures.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829554275"/>
                  </a:ext>
                </a:extLst>
              </a:tr>
              <a:tr h="0">
                <a:tc>
                  <a:txBody>
                    <a:bodyPr/>
                    <a:lstStyle/>
                    <a:p>
                      <a:r>
                        <a:rPr lang="en-US" sz="1050" b="1" i="0" dirty="0">
                          <a:solidFill>
                            <a:schemeClr val="tx2"/>
                          </a:solidFill>
                        </a:rPr>
                        <a:t>Fixed Price Irrigation Contracts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050" i="0" dirty="0">
                        <a:solidFill>
                          <a:schemeClr val="tx2"/>
                        </a:solidFill>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050" i="0" dirty="0">
                          <a:solidFill>
                            <a:schemeClr val="tx2"/>
                          </a:solidFill>
                        </a:rPr>
                        <a:t>Test propriety of contracts to supply gas to irrigation customers.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432464016"/>
                  </a:ext>
                </a:extLst>
              </a:tr>
              <a:tr h="0">
                <a:tc>
                  <a:txBody>
                    <a:bodyPr/>
                    <a:lstStyle/>
                    <a:p>
                      <a:pPr marL="0" algn="l" defTabSz="914400" rtl="0" eaLnBrk="1" latinLnBrk="0" hangingPunct="1"/>
                      <a:r>
                        <a:rPr lang="en-US" sz="1050" b="1" i="0" kern="1200" dirty="0">
                          <a:solidFill>
                            <a:schemeClr val="tx2"/>
                          </a:solidFill>
                          <a:latin typeface="+mn-lt"/>
                          <a:ea typeface="+mn-ea"/>
                          <a:cs typeface="+mn-cs"/>
                        </a:rPr>
                        <a:t>POWERLink Enhancements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integrity of controls and procedures in POWERLink system enhancements.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38343155"/>
                  </a:ext>
                </a:extLst>
              </a:tr>
              <a:tr h="0">
                <a:tc>
                  <a:txBody>
                    <a:bodyPr/>
                    <a:lstStyle/>
                    <a:p>
                      <a:pPr marL="0" algn="l" defTabSz="914400" rtl="0" eaLnBrk="1" latinLnBrk="0" hangingPunct="1"/>
                      <a:r>
                        <a:rPr lang="en-US" sz="1050" b="1" i="0" kern="1200" dirty="0">
                          <a:solidFill>
                            <a:schemeClr val="tx2"/>
                          </a:solidFill>
                          <a:latin typeface="+mn-lt"/>
                          <a:ea typeface="+mn-ea"/>
                          <a:cs typeface="+mn-cs"/>
                        </a:rPr>
                        <a:t>TIDBITS System</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integrity of data and procedures in this new, critical business system.</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33911186"/>
                  </a:ext>
                </a:extLst>
              </a:tr>
              <a:tr h="0">
                <a:tc>
                  <a:txBody>
                    <a:bodyPr/>
                    <a:lstStyle/>
                    <a:p>
                      <a:pPr marL="0" algn="l" defTabSz="914400" rtl="0" eaLnBrk="1" latinLnBrk="0" hangingPunct="1"/>
                      <a:r>
                        <a:rPr lang="en-US" sz="1050" b="1" i="0" kern="1200" dirty="0">
                          <a:solidFill>
                            <a:schemeClr val="tx2"/>
                          </a:solidFill>
                          <a:latin typeface="+mn-lt"/>
                          <a:ea typeface="+mn-ea"/>
                          <a:cs typeface="+mn-cs"/>
                        </a:rPr>
                        <a:t>Follow-up Activities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Follow</a:t>
                      </a:r>
                      <a:r>
                        <a:rPr lang="en-US" sz="1050" i="0" kern="1200" baseline="0" dirty="0">
                          <a:solidFill>
                            <a:schemeClr val="tx2"/>
                          </a:solidFill>
                          <a:latin typeface="+mn-lt"/>
                          <a:ea typeface="+mn-ea"/>
                          <a:cs typeface="+mn-cs"/>
                        </a:rPr>
                        <a:t> </a:t>
                      </a:r>
                      <a:r>
                        <a:rPr lang="en-US" sz="1050" i="0" kern="1200" dirty="0">
                          <a:solidFill>
                            <a:schemeClr val="tx2"/>
                          </a:solidFill>
                          <a:latin typeface="+mn-lt"/>
                          <a:ea typeface="+mn-ea"/>
                          <a:cs typeface="+mn-cs"/>
                        </a:rPr>
                        <a:t>up on significant issues from previously issued audit reports.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960370858"/>
                  </a:ext>
                </a:extLst>
              </a:tr>
              <a:tr h="0">
                <a:tc>
                  <a:txBody>
                    <a:bodyPr/>
                    <a:lstStyle/>
                    <a:p>
                      <a:pPr marL="0" algn="l" defTabSz="914400" rtl="0" eaLnBrk="1" latinLnBrk="0" hangingPunct="1"/>
                      <a:r>
                        <a:rPr lang="en-US" sz="1050" b="1" i="0" kern="1200" dirty="0">
                          <a:solidFill>
                            <a:schemeClr val="tx2"/>
                          </a:solidFill>
                          <a:latin typeface="+mn-lt"/>
                          <a:ea typeface="+mn-ea"/>
                          <a:cs typeface="+mn-cs"/>
                        </a:rPr>
                        <a:t>External Audit Participation</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Participate with financial audit teams in annual audit.</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40113732"/>
                  </a:ext>
                </a:extLst>
              </a:tr>
            </a:tbl>
          </a:graphicData>
        </a:graphic>
      </p:graphicFrame>
      <p:sp>
        <p:nvSpPr>
          <p:cNvPr id="4" name="Freeform 149">
            <a:extLst>
              <a:ext uri="{FF2B5EF4-FFF2-40B4-BE49-F238E27FC236}">
                <a16:creationId xmlns:a16="http://schemas.microsoft.com/office/drawing/2014/main" id="{EBB42311-56B0-4D58-AE84-A0314090743B}"/>
              </a:ext>
            </a:extLst>
          </p:cNvPr>
          <p:cNvSpPr>
            <a:spLocks noChangeAspect="1"/>
          </p:cNvSpPr>
          <p:nvPr/>
        </p:nvSpPr>
        <p:spPr bwMode="auto">
          <a:xfrm>
            <a:off x="1692050" y="1155702"/>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
        <p:nvSpPr>
          <p:cNvPr id="2" name="Slide Number Placeholder 1">
            <a:extLst>
              <a:ext uri="{FF2B5EF4-FFF2-40B4-BE49-F238E27FC236}">
                <a16:creationId xmlns:a16="http://schemas.microsoft.com/office/drawing/2014/main" id="{EDA61141-8757-4F8E-9781-FA87D5CD8368}"/>
              </a:ext>
            </a:extLst>
          </p:cNvPr>
          <p:cNvSpPr>
            <a:spLocks noGrp="1"/>
          </p:cNvSpPr>
          <p:nvPr>
            <p:ph type="sldNum" sz="quarter" idx="11"/>
          </p:nvPr>
        </p:nvSpPr>
        <p:spPr/>
        <p:txBody>
          <a:bodyPr/>
          <a:lstStyle/>
          <a:p>
            <a:fld id="{1C026648-BCB3-47E3-8128-611D1202DC8A}" type="slidenum">
              <a:rPr lang="en-US" smtClean="0"/>
              <a:pPr/>
              <a:t>12</a:t>
            </a:fld>
            <a:endParaRPr lang="en-US" dirty="0"/>
          </a:p>
        </p:txBody>
      </p:sp>
    </p:spTree>
    <p:extLst>
      <p:ext uri="{BB962C8B-B14F-4D97-AF65-F5344CB8AC3E}">
        <p14:creationId xmlns:p14="http://schemas.microsoft.com/office/powerpoint/2010/main" val="114703067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1442</TotalTime>
  <Words>1423</Words>
  <Application>Microsoft Office PowerPoint</Application>
  <PresentationFormat>Widescreen</PresentationFormat>
  <Paragraphs>200</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Wisp</vt:lpstr>
      <vt:lpstr>SCOPE’S FORTHCOMING IT AUDIT </vt:lpstr>
      <vt:lpstr>Introduction </vt:lpstr>
      <vt:lpstr>The case of Smallville (SCOPE) in question </vt:lpstr>
      <vt:lpstr>Cont.</vt:lpstr>
      <vt:lpstr>PowerPoint Presentation</vt:lpstr>
      <vt:lpstr>Proposed Audit Services Plan</vt:lpstr>
      <vt:lpstr>Conti’</vt:lpstr>
      <vt:lpstr>Proposed Audit Services Plan</vt:lpstr>
      <vt:lpstr>Proposed Audit Services Plan</vt:lpstr>
      <vt:lpstr>Proposed Audit Services Plan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Alvin Lugo</dc:creator>
  <cp:lastModifiedBy>Alvin Lugo</cp:lastModifiedBy>
  <cp:revision>21</cp:revision>
  <dcterms:created xsi:type="dcterms:W3CDTF">2018-12-19T15:24:37Z</dcterms:created>
  <dcterms:modified xsi:type="dcterms:W3CDTF">2019-01-14T16:44:21Z</dcterms:modified>
</cp:coreProperties>
</file>